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01" r:id="rId2"/>
  </p:sldMasterIdLst>
  <p:notesMasterIdLst>
    <p:notesMasterId r:id="rId41"/>
  </p:notesMasterIdLst>
  <p:sldIdLst>
    <p:sldId id="256" r:id="rId3"/>
    <p:sldId id="2134808282" r:id="rId4"/>
    <p:sldId id="2134808276" r:id="rId5"/>
    <p:sldId id="2134808274" r:id="rId6"/>
    <p:sldId id="2134808275" r:id="rId7"/>
    <p:sldId id="2134808277" r:id="rId8"/>
    <p:sldId id="2134808278" r:id="rId9"/>
    <p:sldId id="2134808279" r:id="rId10"/>
    <p:sldId id="2134808280" r:id="rId11"/>
    <p:sldId id="2134808287" r:id="rId12"/>
    <p:sldId id="2134808283" r:id="rId13"/>
    <p:sldId id="2134808284" r:id="rId14"/>
    <p:sldId id="2134808285" r:id="rId15"/>
    <p:sldId id="2134808286" r:id="rId16"/>
    <p:sldId id="2134808281" r:id="rId17"/>
    <p:sldId id="2134808251" r:id="rId18"/>
    <p:sldId id="2134808288" r:id="rId19"/>
    <p:sldId id="2134808291" r:id="rId20"/>
    <p:sldId id="2134808292" r:id="rId21"/>
    <p:sldId id="2134808293" r:id="rId22"/>
    <p:sldId id="2134808294" r:id="rId23"/>
    <p:sldId id="2134808295" r:id="rId24"/>
    <p:sldId id="2134808296" r:id="rId25"/>
    <p:sldId id="2134808297" r:id="rId26"/>
    <p:sldId id="2134808298" r:id="rId27"/>
    <p:sldId id="2134808299" r:id="rId28"/>
    <p:sldId id="2134808300" r:id="rId29"/>
    <p:sldId id="2134808301" r:id="rId30"/>
    <p:sldId id="2134808302" r:id="rId31"/>
    <p:sldId id="2134808303" r:id="rId32"/>
    <p:sldId id="2134808304" r:id="rId33"/>
    <p:sldId id="2134808305" r:id="rId34"/>
    <p:sldId id="2134808306" r:id="rId35"/>
    <p:sldId id="2134808307" r:id="rId36"/>
    <p:sldId id="2134808308" r:id="rId37"/>
    <p:sldId id="2134808309" r:id="rId38"/>
    <p:sldId id="2134808310" r:id="rId39"/>
    <p:sldId id="2134807590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AE20F76-AE8F-4B3F-96B2-50CE71DCD268}">
          <p14:sldIdLst>
            <p14:sldId id="256"/>
          </p14:sldIdLst>
        </p14:section>
        <p14:section name="Latar Belakang" id="{C4603E3A-E459-483F-AB0E-430FEA1C3353}">
          <p14:sldIdLst>
            <p14:sldId id="2134808282"/>
            <p14:sldId id="2134808276"/>
            <p14:sldId id="2134808274"/>
            <p14:sldId id="2134808275"/>
            <p14:sldId id="2134808277"/>
            <p14:sldId id="2134808278"/>
            <p14:sldId id="2134808279"/>
            <p14:sldId id="2134808280"/>
            <p14:sldId id="2134808287"/>
          </p14:sldIdLst>
        </p14:section>
        <p14:section name="Alur Onboarding YOE - YokkeBiz" id="{D73F21D6-20F7-4E54-B8E6-5013FAEDCC3F}">
          <p14:sldIdLst>
            <p14:sldId id="2134808283"/>
            <p14:sldId id="2134808284"/>
            <p14:sldId id="2134808285"/>
            <p14:sldId id="2134808286"/>
            <p14:sldId id="2134808281"/>
            <p14:sldId id="2134808251"/>
            <p14:sldId id="2134808288"/>
            <p14:sldId id="2134808291"/>
            <p14:sldId id="2134808292"/>
            <p14:sldId id="2134808293"/>
            <p14:sldId id="2134808294"/>
            <p14:sldId id="2134808295"/>
            <p14:sldId id="2134808296"/>
            <p14:sldId id="2134808297"/>
            <p14:sldId id="2134808298"/>
            <p14:sldId id="2134808299"/>
            <p14:sldId id="2134808300"/>
            <p14:sldId id="2134808301"/>
            <p14:sldId id="2134808302"/>
          </p14:sldIdLst>
        </p14:section>
        <p14:section name="YokkeBiz Maintenance" id="{3C456B48-D4FE-420D-B45B-332ECFEFF58A}">
          <p14:sldIdLst>
            <p14:sldId id="2134808303"/>
            <p14:sldId id="2134808304"/>
            <p14:sldId id="2134808305"/>
            <p14:sldId id="2134808306"/>
            <p14:sldId id="2134808307"/>
          </p14:sldIdLst>
        </p14:section>
        <p14:section name="Ticket Return (Collect Document)" id="{39973AB2-3498-4932-BC90-73EE52EB6BC5}">
          <p14:sldIdLst>
            <p14:sldId id="2134808308"/>
            <p14:sldId id="2134808309"/>
            <p14:sldId id="2134808310"/>
            <p14:sldId id="213480759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fq/JlNb/MTfDX2XSkVCG+7iJc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3D1"/>
    <a:srgbClr val="FFF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92998" autoAdjust="0"/>
  </p:normalViewPr>
  <p:slideViewPr>
    <p:cSldViewPr snapToGrid="0">
      <p:cViewPr varScale="1">
        <p:scale>
          <a:sx n="69" d="100"/>
          <a:sy n="69" d="100"/>
        </p:scale>
        <p:origin x="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6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4618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1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4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7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4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81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95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3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0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636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5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59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50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61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8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9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6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39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4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4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3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5"/>
          <p:cNvSpPr/>
          <p:nvPr/>
        </p:nvSpPr>
        <p:spPr>
          <a:xfrm>
            <a:off x="1180657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5"/>
          <p:cNvSpPr txBox="1">
            <a:spLocks noGrp="1"/>
          </p:cNvSpPr>
          <p:nvPr>
            <p:ph type="ctrTitle"/>
          </p:nvPr>
        </p:nvSpPr>
        <p:spPr>
          <a:xfrm>
            <a:off x="1286470" y="425283"/>
            <a:ext cx="8745039" cy="3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2200"/>
              <a:buFont typeface="Arial"/>
              <a:buNone/>
              <a:defRPr sz="2200" b="1">
                <a:solidFill>
                  <a:srgbClr val="4AD2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sldNum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75"/>
          <p:cNvPicPr preferRelativeResize="0"/>
          <p:nvPr/>
        </p:nvPicPr>
        <p:blipFill rotWithShape="1">
          <a:blip r:embed="rId2">
            <a:alphaModFix/>
          </a:blip>
          <a:srcRect l="17752" t="13273" r="17156" b="13585"/>
          <a:stretch/>
        </p:blipFill>
        <p:spPr>
          <a:xfrm>
            <a:off x="206908" y="318362"/>
            <a:ext cx="845818" cy="54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5"/>
          <p:cNvSpPr txBox="1"/>
          <p:nvPr/>
        </p:nvSpPr>
        <p:spPr>
          <a:xfrm>
            <a:off x="4165463" y="6538348"/>
            <a:ext cx="7886284" cy="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C9C9C9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C9C9C9"/>
                </a:solidFill>
                <a:latin typeface="Calibri"/>
                <a:ea typeface="Calibri"/>
                <a:cs typeface="Calibri"/>
                <a:sym typeface="Calibri"/>
              </a:rPr>
              <a:t>Copyright © 2018 PT Mitra Transaksi Indonesia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(Long) and Content">
  <p:cSld name="Title, Subtitle (Long)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5" y="1527"/>
            <a:ext cx="12189630" cy="685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35" y="378699"/>
            <a:ext cx="908036" cy="58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6"/>
          <p:cNvSpPr/>
          <p:nvPr/>
        </p:nvSpPr>
        <p:spPr>
          <a:xfrm>
            <a:off x="1180659" y="176328"/>
            <a:ext cx="45719" cy="866415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6"/>
          <p:cNvSpPr txBox="1">
            <a:spLocks noGrp="1"/>
          </p:cNvSpPr>
          <p:nvPr>
            <p:ph type="ctrTitle"/>
          </p:nvPr>
        </p:nvSpPr>
        <p:spPr>
          <a:xfrm>
            <a:off x="1286470" y="271642"/>
            <a:ext cx="8745039" cy="3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2400"/>
              <a:buFont typeface="Arial"/>
              <a:buNone/>
              <a:defRPr sz="2400" b="1">
                <a:solidFill>
                  <a:srgbClr val="4AD2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6"/>
          <p:cNvSpPr txBox="1">
            <a:spLocks noGrp="1"/>
          </p:cNvSpPr>
          <p:nvPr>
            <p:ph type="subTitle" idx="1"/>
          </p:nvPr>
        </p:nvSpPr>
        <p:spPr>
          <a:xfrm>
            <a:off x="1286470" y="663004"/>
            <a:ext cx="8745039" cy="56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801"/>
              <a:buNone/>
              <a:defRPr sz="1801" b="1">
                <a:solidFill>
                  <a:srgbClr val="A5A5A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1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sldNum" idx="12"/>
          </p:nvPr>
        </p:nvSpPr>
        <p:spPr>
          <a:xfrm>
            <a:off x="10434921" y="204406"/>
            <a:ext cx="1616826" cy="17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20320" y="5425440"/>
            <a:ext cx="12222480" cy="14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CE909C03-3A92-497F-9D9B-92EC47AE8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" y="774102"/>
            <a:ext cx="11932398" cy="60838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625910" y="774102"/>
            <a:ext cx="7397883" cy="47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5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FC78EFF-9D09-4842-B32E-8EA3E8A0AA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543847" y="873749"/>
            <a:ext cx="7397883" cy="47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38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=""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1180657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206908" y="297897"/>
            <a:ext cx="845818" cy="5463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391159"/>
            <a:ext cx="8745039" cy="3598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400" b="1">
                <a:solidFill>
                  <a:srgbClr val="4AD2F5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9569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=""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952" y="30109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391159"/>
            <a:ext cx="8745039" cy="35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AU" sz="24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Only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87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E32E96A-E828-4F91-AB02-7C24F8CB45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1282701"/>
            <a:ext cx="12189630" cy="551781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E12DCB2B-F4BA-4D11-A62A-01E9424AECCE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0" name="Slide Number Placeholder 6">
            <a:extLst>
              <a:ext uri="{FF2B5EF4-FFF2-40B4-BE49-F238E27FC236}">
                <a16:creationId xmlns=""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741" y="6426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7B00ABE-6104-4F82-BD4F-BEB55F76C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1E32E96A-E828-4F91-AB02-7C24F8CB45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1282701"/>
            <a:ext cx="12189630" cy="551781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E12DCB2B-F4BA-4D11-A62A-01E9424AECCE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0" name="Slide Number Placeholder 6">
            <a:extLst>
              <a:ext uri="{FF2B5EF4-FFF2-40B4-BE49-F238E27FC236}">
                <a16:creationId xmlns=""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741" y="6426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7B00ABE-6104-4F82-BD4F-BEB55F76C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046" t="29538"/>
          <a:stretch/>
        </p:blipFill>
        <p:spPr>
          <a:xfrm>
            <a:off x="1" y="0"/>
            <a:ext cx="1408784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4054" y="1374031"/>
            <a:ext cx="8307705" cy="980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054" y="2747935"/>
            <a:ext cx="8307705" cy="4979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=""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408784" cy="550861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=""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2164054" y="5791770"/>
            <a:ext cx="6512807" cy="497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00"/>
              </a:lnSpc>
            </a:pPr>
            <a: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  <a:b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18BD76-952E-4C60-B180-7B4602C120C8}"/>
              </a:ext>
            </a:extLst>
          </p:cNvPr>
          <p:cNvSpPr txBox="1"/>
          <p:nvPr userDrawn="1"/>
        </p:nvSpPr>
        <p:spPr>
          <a:xfrm>
            <a:off x="2164054" y="4202211"/>
            <a:ext cx="6096896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18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</a:t>
            </a:r>
            <a:r>
              <a:rPr lang="en-AU" sz="18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Transaksi</a:t>
            </a:r>
            <a:r>
              <a:rPr lang="en-AU" sz="18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Indonesia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Millennium Centennial </a:t>
            </a:r>
            <a:r>
              <a:rPr lang="en-GB" sz="1600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Center</a:t>
            </a: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, 17</a:t>
            </a:r>
            <a:r>
              <a:rPr lang="en-GB" sz="1600" b="1" i="0" baseline="300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th</a:t>
            </a: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Floor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25, RT.10/RW.1,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Kuningan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Karet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Kecamatan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Setiabudi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</a:t>
            </a:r>
          </a:p>
        </p:txBody>
      </p:sp>
    </p:spTree>
    <p:extLst>
      <p:ext uri="{BB962C8B-B14F-4D97-AF65-F5344CB8AC3E}">
        <p14:creationId xmlns:p14="http://schemas.microsoft.com/office/powerpoint/2010/main" val="2327292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678" y="1825625"/>
            <a:ext cx="183078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200"/>
            </a:lvl3pPr>
            <a:lvl4pPr>
              <a:lnSpc>
                <a:spcPct val="150000"/>
              </a:lnSpc>
              <a:defRPr sz="2200"/>
            </a:lvl4pPr>
            <a:lvl5pPr>
              <a:lnSpc>
                <a:spcPct val="15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536465" y="1825625"/>
            <a:ext cx="451766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2pPr>
            <a:lvl3pPr marL="9144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014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591709" y="1516828"/>
            <a:ext cx="10607001" cy="50560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753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26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92336"/>
            <a:ext cx="9144000" cy="4213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901786" y="5627336"/>
            <a:ext cx="7297997" cy="707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00"/>
              </a:lnSpc>
            </a:pPr>
            <a: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PT Mitra Transaksi Indonesia</a:t>
            </a:r>
            <a:b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</p:spTree>
    <p:extLst>
      <p:ext uri="{BB962C8B-B14F-4D97-AF65-F5344CB8AC3E}">
        <p14:creationId xmlns:p14="http://schemas.microsoft.com/office/powerpoint/2010/main" val="2931835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678" y="1825625"/>
            <a:ext cx="183078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200"/>
            </a:lvl3pPr>
            <a:lvl4pPr>
              <a:lnSpc>
                <a:spcPct val="150000"/>
              </a:lnSpc>
              <a:defRPr sz="2200"/>
            </a:lvl4pPr>
            <a:lvl5pPr>
              <a:lnSpc>
                <a:spcPct val="15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536465" y="1825625"/>
            <a:ext cx="451766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2pPr>
            <a:lvl3pPr marL="9144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7476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74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425283"/>
            <a:ext cx="8745039" cy="359867"/>
          </a:xfrm>
          <a:prstGeom prst="rect">
            <a:avLst/>
          </a:prstGeom>
        </p:spPr>
        <p:txBody>
          <a:bodyPr anchor="ctr"/>
          <a:lstStyle>
            <a:lvl1pPr algn="l">
              <a:defRPr sz="2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2018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475818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67192" y="6252984"/>
            <a:ext cx="2683432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6190752" y="2084208"/>
            <a:ext cx="4489174" cy="40780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537915" y="2084208"/>
            <a:ext cx="4489174" cy="40780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008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6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BAC032-8EA1-40AC-A506-BB4DF4EB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5C35822-9771-41BA-AD2A-619CE3183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C48A29-F0E1-4A9F-A248-350B6746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E9F3-6F58-4CF8-A4DB-957A063EDF3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137119B-8B80-4D3C-B91B-27B2713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7A7D5D-EE57-42A1-9FDD-B947E67E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0BAA5-6E6D-4C7D-823B-839DAB1F6A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435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84A27-1072-4B64-8A05-F749C205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C78EC2-DD2B-4849-BAB9-2192EC5E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EAE699-9828-4E2C-BA2F-545996A9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E9F3-6F58-4CF8-A4DB-957A063EDF3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3ADDBD-4E31-4616-978B-CA37E9BD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107BA71-4CFF-41C1-BFD9-8F5200D0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0BAA5-6E6D-4C7D-823B-839DAB1F6A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1C041-2FAD-4B79-B48D-FF975D4526F6}" type="datetime1">
              <a:rPr lang="en-US" smtClean="0"/>
              <a:pPr>
                <a:defRPr/>
              </a:pPr>
              <a:t>12/20/2022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296467-F6ED-484E-983E-C79B3DE8F7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1" y="1"/>
            <a:ext cx="116459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73499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flipH="1">
            <a:off x="125046" y="6597650"/>
            <a:ext cx="7033847" cy="23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Information Technology Group</a:t>
            </a:r>
            <a:endParaRPr lang="id-ID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2" cstate="print"/>
          <a:srcRect t="-20016" b="-20016"/>
          <a:stretch>
            <a:fillRect/>
          </a:stretch>
        </p:blipFill>
        <p:spPr bwMode="auto">
          <a:xfrm>
            <a:off x="246190" y="6551613"/>
            <a:ext cx="11697677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" y="-3885"/>
            <a:ext cx="12192029" cy="8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36746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81807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5" y="1250975"/>
            <a:ext cx="2112235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52646" y="1250975"/>
            <a:ext cx="1056117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0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9281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6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72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20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3" r:id="rId21"/>
    <p:sldLayoutId id="2147483724" r:id="rId22"/>
    <p:sldLayoutId id="214748372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15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"/>
          <p:cNvSpPr txBox="1"/>
          <p:nvPr/>
        </p:nvSpPr>
        <p:spPr>
          <a:xfrm>
            <a:off x="5970353" y="856056"/>
            <a:ext cx="5951795" cy="13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ALUR PROSES ONBOARDING</a:t>
            </a:r>
          </a:p>
        </p:txBody>
      </p:sp>
      <p:sp>
        <p:nvSpPr>
          <p:cNvPr id="316" name="Google Shape;316;p1"/>
          <p:cNvSpPr txBox="1"/>
          <p:nvPr/>
        </p:nvSpPr>
        <p:spPr>
          <a:xfrm>
            <a:off x="6104698" y="2374581"/>
            <a:ext cx="3361075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PT Mitra Transaksi Indonesia. All rights reserved. This document/proposal or any portion  is confidential, thereof may not be reproduced or used in any manner whatsoever without the express written permission of PT Mitra Transaksi Indonesia.</a:t>
            </a:r>
            <a:endParaRPr/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9404" y="695921"/>
            <a:ext cx="2793930" cy="22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/>
          <p:nvPr/>
        </p:nvSpPr>
        <p:spPr>
          <a:xfrm>
            <a:off x="6219929" y="2180490"/>
            <a:ext cx="2903973" cy="4571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" name="Google Shape;315;p1">
            <a:extLst>
              <a:ext uri="{FF2B5EF4-FFF2-40B4-BE49-F238E27FC236}">
                <a16:creationId xmlns="" xmlns:a16="http://schemas.microsoft.com/office/drawing/2014/main" id="{15064A27-5B4F-6E26-8269-0E73FD54EF6F}"/>
              </a:ext>
            </a:extLst>
          </p:cNvPr>
          <p:cNvSpPr txBox="1"/>
          <p:nvPr/>
        </p:nvSpPr>
        <p:spPr>
          <a:xfrm>
            <a:off x="2000220" y="3831055"/>
            <a:ext cx="8439417" cy="55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200" b="1" dirty="0" smtClean="0">
                <a:solidFill>
                  <a:schemeClr val="lt1"/>
                </a:solidFill>
              </a:rPr>
              <a:t>YOE - </a:t>
            </a:r>
            <a:r>
              <a:rPr lang="en-US" sz="3200" b="1" dirty="0" err="1" smtClean="0">
                <a:solidFill>
                  <a:schemeClr val="lt1"/>
                </a:solidFill>
              </a:rPr>
              <a:t>YokkeBiz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Google Shape;506;p3"/>
          <p:cNvSpPr txBox="1"/>
          <p:nvPr/>
        </p:nvSpPr>
        <p:spPr>
          <a:xfrm>
            <a:off x="1237131" y="227578"/>
            <a:ext cx="94097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4AD2F5"/>
              </a:buClr>
              <a:buSzPts val="3200"/>
              <a:defRPr/>
            </a:pP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Pencatatan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Merchant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ASANA</a:t>
            </a:r>
            <a:endParaRPr lang="en-US" sz="2400" b="1" kern="0" dirty="0">
              <a:solidFill>
                <a:srgbClr val="4AD2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688449"/>
            <a:ext cx="6837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smtClean="0"/>
              <a:t>update status </a:t>
            </a:r>
            <a:r>
              <a:rPr lang="en-US" dirty="0"/>
              <a:t>merchant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ASANA.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keterbatasan</a:t>
            </a:r>
            <a:r>
              <a:rPr lang="en-US" dirty="0" smtClean="0"/>
              <a:t> user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update status merchant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15 user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status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di </a:t>
            </a:r>
            <a:r>
              <a:rPr lang="en-US" dirty="0" err="1" smtClean="0"/>
              <a:t>Assigne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group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9" y="955344"/>
            <a:ext cx="11174270" cy="45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31" y="3871743"/>
            <a:ext cx="2132148" cy="14517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73" y="2221398"/>
            <a:ext cx="2865502" cy="28655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6205" y="2869824"/>
            <a:ext cx="240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Bisnis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Deal Merchant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Team MY Digital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5620" y="5169834"/>
            <a:ext cx="240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Bisnis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Deal Merchant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Team Digital Business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3" y="1528786"/>
            <a:ext cx="2394827" cy="1341038"/>
          </a:xfrm>
          <a:prstGeom prst="rect">
            <a:avLst/>
          </a:prstGeom>
        </p:spPr>
      </p:pic>
      <p:sp>
        <p:nvSpPr>
          <p:cNvPr id="35" name="Google Shape;506;p3"/>
          <p:cNvSpPr txBox="1"/>
          <p:nvPr/>
        </p:nvSpPr>
        <p:spPr>
          <a:xfrm>
            <a:off x="1494261" y="287981"/>
            <a:ext cx="89905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4AD2F5"/>
              </a:buClr>
              <a:buSzPts val="3200"/>
              <a:defRPr/>
            </a:pP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Merchant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Pada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YOE</a:t>
            </a:r>
            <a:endParaRPr lang="en-US" sz="2800" kern="0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0C496CA-A07A-3ACB-33CD-5B6A00BE0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386" y="1657378"/>
            <a:ext cx="1411476" cy="8491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98" y="3070504"/>
            <a:ext cx="2456028" cy="1599068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020127" y="3677338"/>
            <a:ext cx="659132" cy="28429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8959377" y="3393044"/>
            <a:ext cx="659132" cy="28429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778428">
            <a:off x="2882054" y="2924239"/>
            <a:ext cx="659132" cy="28429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9806793">
            <a:off x="2912639" y="3979686"/>
            <a:ext cx="659132" cy="28429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0800000">
            <a:off x="8959377" y="3750643"/>
            <a:ext cx="659132" cy="28429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7" y="3108518"/>
            <a:ext cx="2132148" cy="1451705"/>
          </a:xfrm>
          <a:prstGeom prst="rect">
            <a:avLst/>
          </a:prstGeom>
        </p:spPr>
      </p:pic>
      <p:sp>
        <p:nvSpPr>
          <p:cNvPr id="5" name="Flowchart: Process 4"/>
          <p:cNvSpPr/>
          <p:nvPr/>
        </p:nvSpPr>
        <p:spPr>
          <a:xfrm>
            <a:off x="3568361" y="1413164"/>
            <a:ext cx="8360403" cy="4031672"/>
          </a:xfrm>
          <a:prstGeom prst="flowChartProcess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54527" y="4528592"/>
            <a:ext cx="240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Document Register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72196" y="4492758"/>
            <a:ext cx="3447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Proses onboarding merchant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oleh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team Digital Business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team Technical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YokkeBiz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sampai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dengan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Go Live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-14062"/>
            <a:ext cx="1523391" cy="941696"/>
          </a:xfrm>
          <a:prstGeom prst="rect">
            <a:avLst/>
          </a:prstGeom>
        </p:spPr>
      </p:pic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596135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12</a:t>
            </a:fld>
            <a:endParaRPr lang="en-AU" dirty="0">
              <a:solidFill>
                <a:srgbClr val="FEFFFF"/>
              </a:solidFill>
            </a:endParaRPr>
          </a:p>
        </p:txBody>
      </p:sp>
      <p:sp>
        <p:nvSpPr>
          <p:cNvPr id="87" name="Google Shape;506;p3"/>
          <p:cNvSpPr txBox="1"/>
          <p:nvPr/>
        </p:nvSpPr>
        <p:spPr>
          <a:xfrm>
            <a:off x="1197168" y="119555"/>
            <a:ext cx="99695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(Trial)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graphicFrame>
        <p:nvGraphicFramePr>
          <p:cNvPr id="88" name="Table 2">
            <a:extLst>
              <a:ext uri="{FF2B5EF4-FFF2-40B4-BE49-F238E27FC236}">
                <a16:creationId xmlns:a16="http://schemas.microsoft.com/office/drawing/2014/main" xmlns="" id="{CF55A425-5B8A-40CE-8280-8E6ABA06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52704"/>
              </p:ext>
            </p:extLst>
          </p:nvPr>
        </p:nvGraphicFramePr>
        <p:xfrm>
          <a:off x="166309" y="886693"/>
          <a:ext cx="11930441" cy="5898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339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1632899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2325932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1583469">
                  <a:extLst>
                    <a:ext uri="{9D8B030D-6E8A-4147-A177-3AD203B41FA5}">
                      <a16:colId xmlns:a16="http://schemas.microsoft.com/office/drawing/2014/main" xmlns="" val="184054307"/>
                    </a:ext>
                  </a:extLst>
                </a:gridCol>
                <a:gridCol w="3096877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  <a:gridCol w="1594925">
                  <a:extLst>
                    <a:ext uri="{9D8B030D-6E8A-4147-A177-3AD203B41FA5}">
                      <a16:colId xmlns:a16="http://schemas.microsoft.com/office/drawing/2014/main" xmlns="" val="4125948954"/>
                    </a:ext>
                  </a:extLst>
                </a:gridCol>
              </a:tblGrid>
              <a:tr h="571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SR-ADO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iSeller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31946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8EDE0BDA-E505-4298-8A46-A9DA71B9C141}"/>
              </a:ext>
            </a:extLst>
          </p:cNvPr>
          <p:cNvGrpSpPr/>
          <p:nvPr/>
        </p:nvGrpSpPr>
        <p:grpSpPr>
          <a:xfrm>
            <a:off x="2379333" y="1544573"/>
            <a:ext cx="518092" cy="504568"/>
            <a:chOff x="859257" y="557606"/>
            <a:chExt cx="518092" cy="50456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2EA1DFDB-BDE3-4F3E-997E-BCB0CA32791B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4D83F055-9269-4788-AC6D-1756B16D797F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8DE95B3-F343-47F8-90BF-80320DC5CE48}"/>
              </a:ext>
            </a:extLst>
          </p:cNvPr>
          <p:cNvGrpSpPr/>
          <p:nvPr/>
        </p:nvGrpSpPr>
        <p:grpSpPr>
          <a:xfrm>
            <a:off x="1894134" y="2204569"/>
            <a:ext cx="1498167" cy="426931"/>
            <a:chOff x="1874832" y="499362"/>
            <a:chExt cx="1523551" cy="6110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xmlns="" id="{218DE675-4365-4075-8615-45A8052B857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677A12C1-DC61-4D6A-9D29-5FAF4CDA6C3B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26AC7011-CB54-467E-87B4-4DA3C96B8CF8}"/>
              </a:ext>
            </a:extLst>
          </p:cNvPr>
          <p:cNvGrpSpPr/>
          <p:nvPr/>
        </p:nvGrpSpPr>
        <p:grpSpPr>
          <a:xfrm>
            <a:off x="678331" y="1544573"/>
            <a:ext cx="518092" cy="504568"/>
            <a:chOff x="859257" y="557606"/>
            <a:chExt cx="518092" cy="504568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6DCABB75-F348-43EB-824E-023D78C8450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D904737B-D731-438B-9E37-B2AA9E8F5202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52DF3EE-6107-48E9-BD4D-0192314D0A35}"/>
              </a:ext>
            </a:extLst>
          </p:cNvPr>
          <p:cNvGrpSpPr/>
          <p:nvPr/>
        </p:nvGrpSpPr>
        <p:grpSpPr>
          <a:xfrm>
            <a:off x="193560" y="2204569"/>
            <a:ext cx="1509350" cy="426931"/>
            <a:chOff x="1839870" y="499362"/>
            <a:chExt cx="1593580" cy="611079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xmlns="" id="{3DC84FAC-33D8-4D99-A514-69F16AB5138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610BCB08-D5FE-4520-BD64-992DFE380775}"/>
                </a:ext>
              </a:extLst>
            </p:cNvPr>
            <p:cNvSpPr/>
            <p:nvPr/>
          </p:nvSpPr>
          <p:spPr>
            <a:xfrm>
              <a:off x="1839870" y="676007"/>
              <a:ext cx="1593580" cy="253916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Ticket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dari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SR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Akuisisi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3A9A82BB-3C23-4682-87FB-A5896885F42A}"/>
              </a:ext>
            </a:extLst>
          </p:cNvPr>
          <p:cNvGrpSpPr/>
          <p:nvPr/>
        </p:nvGrpSpPr>
        <p:grpSpPr>
          <a:xfrm>
            <a:off x="4455749" y="1544573"/>
            <a:ext cx="518092" cy="504568"/>
            <a:chOff x="859257" y="557606"/>
            <a:chExt cx="518092" cy="504568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9AE409D8-CBE0-41E5-A533-EB4EE151F91C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A2A07DA3-134B-4B8D-9AB7-1926EA28B8D0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659FE9DE-D986-41F5-A1FF-CD30D65F74AC}"/>
              </a:ext>
            </a:extLst>
          </p:cNvPr>
          <p:cNvGrpSpPr/>
          <p:nvPr/>
        </p:nvGrpSpPr>
        <p:grpSpPr>
          <a:xfrm>
            <a:off x="3837200" y="2204569"/>
            <a:ext cx="1764279" cy="426931"/>
            <a:chOff x="1874832" y="499362"/>
            <a:chExt cx="1523551" cy="61107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F7A5E0E8-F210-4B2F-8317-5B94725BB244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17F8FE77-0D28-4D4B-AD5B-372AA5BC3C7D}"/>
                </a:ext>
              </a:extLst>
            </p:cNvPr>
            <p:cNvSpPr/>
            <p:nvPr/>
          </p:nvSpPr>
          <p:spPr>
            <a:xfrm>
              <a:off x="1936336" y="587522"/>
              <a:ext cx="138784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E11E118C-835C-4361-9566-44937BC067DE}"/>
              </a:ext>
            </a:extLst>
          </p:cNvPr>
          <p:cNvGrpSpPr/>
          <p:nvPr/>
        </p:nvGrpSpPr>
        <p:grpSpPr>
          <a:xfrm>
            <a:off x="3843027" y="3513830"/>
            <a:ext cx="1764278" cy="426931"/>
            <a:chOff x="1874832" y="499362"/>
            <a:chExt cx="1523551" cy="61107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755C4D9B-2C11-4260-AEAE-AE66FF7E52F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E4C09AE5-72D4-48F5-9305-D153C291B4FC}"/>
                </a:ext>
              </a:extLst>
            </p:cNvPr>
            <p:cNvSpPr/>
            <p:nvPr/>
          </p:nvSpPr>
          <p:spPr>
            <a:xfrm>
              <a:off x="2117981" y="505608"/>
              <a:ext cx="103736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Hasil Submit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Submit Request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5004589F-A837-4DE7-9612-8B1228643157}"/>
              </a:ext>
            </a:extLst>
          </p:cNvPr>
          <p:cNvCxnSpPr>
            <a:cxnSpLocks/>
            <a:stCxn id="96" idx="4"/>
            <a:endCxn id="99" idx="0"/>
          </p:cNvCxnSpPr>
          <p:nvPr/>
        </p:nvCxnSpPr>
        <p:spPr>
          <a:xfrm>
            <a:off x="944423" y="2049141"/>
            <a:ext cx="376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Connector: Elbow 126">
            <a:extLst>
              <a:ext uri="{FF2B5EF4-FFF2-40B4-BE49-F238E27FC236}">
                <a16:creationId xmlns:a16="http://schemas.microsoft.com/office/drawing/2014/main" xmlns="" id="{8A4C66B5-508E-4C74-9F6D-1E20CA0FC5F9}"/>
              </a:ext>
            </a:extLst>
          </p:cNvPr>
          <p:cNvCxnSpPr>
            <a:cxnSpLocks/>
            <a:stCxn id="99" idx="2"/>
            <a:endCxn id="108" idx="0"/>
          </p:cNvCxnSpPr>
          <p:nvPr/>
        </p:nvCxnSpPr>
        <p:spPr>
          <a:xfrm rot="16200000" flipH="1">
            <a:off x="2395510" y="1184174"/>
            <a:ext cx="882330" cy="377698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xmlns="" id="{DABB5601-5F52-438F-880F-886D4E18915E}"/>
              </a:ext>
            </a:extLst>
          </p:cNvPr>
          <p:cNvCxnSpPr>
            <a:cxnSpLocks/>
            <a:stCxn id="90" idx="4"/>
            <a:endCxn id="93" idx="0"/>
          </p:cNvCxnSpPr>
          <p:nvPr/>
        </p:nvCxnSpPr>
        <p:spPr>
          <a:xfrm flipH="1">
            <a:off x="2643218" y="2049141"/>
            <a:ext cx="2207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AE8E4DF6-9568-4BDD-9023-6ABC12AFBC95}"/>
              </a:ext>
            </a:extLst>
          </p:cNvPr>
          <p:cNvCxnSpPr>
            <a:cxnSpLocks/>
            <a:stCxn id="102" idx="4"/>
            <a:endCxn id="105" idx="0"/>
          </p:cNvCxnSpPr>
          <p:nvPr/>
        </p:nvCxnSpPr>
        <p:spPr>
          <a:xfrm flipH="1">
            <a:off x="4719340" y="2049141"/>
            <a:ext cx="2501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" name="Connector: Elbow 138">
            <a:extLst>
              <a:ext uri="{FF2B5EF4-FFF2-40B4-BE49-F238E27FC236}">
                <a16:creationId xmlns:a16="http://schemas.microsoft.com/office/drawing/2014/main" xmlns="" id="{503C8318-647C-4E05-9BFC-A2D1820F4ECB}"/>
              </a:ext>
            </a:extLst>
          </p:cNvPr>
          <p:cNvCxnSpPr>
            <a:cxnSpLocks/>
            <a:stCxn id="93" idx="2"/>
            <a:endCxn id="108" idx="0"/>
          </p:cNvCxnSpPr>
          <p:nvPr/>
        </p:nvCxnSpPr>
        <p:spPr>
          <a:xfrm rot="16200000" flipH="1">
            <a:off x="3243027" y="2031691"/>
            <a:ext cx="882330" cy="208194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FAB99ED9-C874-42FB-B542-8D8B426203DB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>
            <a:off x="4719340" y="2631500"/>
            <a:ext cx="5826" cy="8823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DB58F7FF-C3B1-456B-B2ED-36B8C2CC8062}"/>
              </a:ext>
            </a:extLst>
          </p:cNvPr>
          <p:cNvSpPr/>
          <p:nvPr/>
        </p:nvSpPr>
        <p:spPr>
          <a:xfrm>
            <a:off x="4823745" y="2808360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155D4F29-FDAA-4E08-B760-9C32B5A4C7A5}"/>
              </a:ext>
            </a:extLst>
          </p:cNvPr>
          <p:cNvGrpSpPr/>
          <p:nvPr/>
        </p:nvGrpSpPr>
        <p:grpSpPr>
          <a:xfrm>
            <a:off x="4391747" y="4291433"/>
            <a:ext cx="684000" cy="499863"/>
            <a:chOff x="7220672" y="3522360"/>
            <a:chExt cx="684000" cy="499863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E98D4EF7-F653-406E-8EAD-5E9D5DE68AD1}"/>
                </a:ext>
              </a:extLst>
            </p:cNvPr>
            <p:cNvSpPr/>
            <p:nvPr/>
          </p:nvSpPr>
          <p:spPr>
            <a:xfrm>
              <a:off x="7290167" y="3609613"/>
              <a:ext cx="53892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Dokumen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Lengkap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xmlns="" id="{0F57E425-5D70-466A-B740-1F2772C0E5C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362BD0B4-7E41-4330-9157-E28012932B96}"/>
              </a:ext>
            </a:extLst>
          </p:cNvPr>
          <p:cNvCxnSpPr>
            <a:cxnSpLocks/>
            <a:stCxn id="108" idx="2"/>
            <a:endCxn id="119" idx="0"/>
          </p:cNvCxnSpPr>
          <p:nvPr/>
        </p:nvCxnSpPr>
        <p:spPr>
          <a:xfrm>
            <a:off x="4725166" y="3940761"/>
            <a:ext cx="8581" cy="35067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CA419B47-5E6E-4A6F-B5DF-F938B4CF35EE}"/>
              </a:ext>
            </a:extLst>
          </p:cNvPr>
          <p:cNvSpPr/>
          <p:nvPr/>
        </p:nvSpPr>
        <p:spPr>
          <a:xfrm>
            <a:off x="2750491" y="2840290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F969D75B-D60A-4E45-A71C-69394EEE0409}"/>
              </a:ext>
            </a:extLst>
          </p:cNvPr>
          <p:cNvGrpSpPr/>
          <p:nvPr/>
        </p:nvGrpSpPr>
        <p:grpSpPr>
          <a:xfrm>
            <a:off x="166309" y="4325063"/>
            <a:ext cx="1566105" cy="426931"/>
            <a:chOff x="1809910" y="499362"/>
            <a:chExt cx="1653503" cy="611079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68AA985E-7249-49CF-8711-90708713CF6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118B3D39-B456-4423-878C-4C2F86F063CA}"/>
                </a:ext>
              </a:extLst>
            </p:cNvPr>
            <p:cNvSpPr/>
            <p:nvPr/>
          </p:nvSpPr>
          <p:spPr>
            <a:xfrm>
              <a:off x="1809910" y="595216"/>
              <a:ext cx="1653503" cy="415498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Permintaan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Dokumen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Collect Document</a:t>
              </a:r>
            </a:p>
          </p:txBody>
        </p: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xmlns="" id="{660C2E5E-0737-4539-99CF-59A09D61EAEC}"/>
              </a:ext>
            </a:extLst>
          </p:cNvPr>
          <p:cNvCxnSpPr>
            <a:cxnSpLocks/>
            <a:stCxn id="119" idx="1"/>
            <a:endCxn id="123" idx="3"/>
          </p:cNvCxnSpPr>
          <p:nvPr/>
        </p:nvCxnSpPr>
        <p:spPr>
          <a:xfrm flipH="1" flipV="1">
            <a:off x="1670821" y="4538529"/>
            <a:ext cx="2720926" cy="28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6A1A5731-9A23-4266-A91D-91EA64B72FA4}"/>
              </a:ext>
            </a:extLst>
          </p:cNvPr>
          <p:cNvSpPr/>
          <p:nvPr/>
        </p:nvSpPr>
        <p:spPr>
          <a:xfrm>
            <a:off x="3368690" y="4314291"/>
            <a:ext cx="112242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Collect Document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92A274D1-FF6D-4F77-91D5-6472075563A5}"/>
              </a:ext>
            </a:extLst>
          </p:cNvPr>
          <p:cNvGrpSpPr/>
          <p:nvPr/>
        </p:nvGrpSpPr>
        <p:grpSpPr>
          <a:xfrm>
            <a:off x="7488045" y="4334564"/>
            <a:ext cx="1874585" cy="426931"/>
            <a:chOff x="1874832" y="499362"/>
            <a:chExt cx="1523551" cy="61107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xmlns="" id="{E4435FE3-3A0C-4143-9699-7D883F646BBB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xmlns="" id="{AD213580-3237-4DFA-B4FD-31E54605EF94}"/>
                </a:ext>
              </a:extLst>
            </p:cNvPr>
            <p:cNvSpPr/>
            <p:nvPr/>
          </p:nvSpPr>
          <p:spPr>
            <a:xfrm>
              <a:off x="2069155" y="505608"/>
              <a:ext cx="113502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Cek &amp;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Registrasi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Data Entry</a:t>
              </a: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5177529" y="426663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131" name="Connector: Elbow 174">
            <a:extLst>
              <a:ext uri="{FF2B5EF4-FFF2-40B4-BE49-F238E27FC236}">
                <a16:creationId xmlns:a16="http://schemas.microsoft.com/office/drawing/2014/main" xmlns="" id="{67BD1BEF-6EDF-41EA-A6DB-598CBC2AC138}"/>
              </a:ext>
            </a:extLst>
          </p:cNvPr>
          <p:cNvCxnSpPr>
            <a:cxnSpLocks/>
            <a:stCxn id="135" idx="0"/>
            <a:endCxn id="108" idx="3"/>
          </p:cNvCxnSpPr>
          <p:nvPr/>
        </p:nvCxnSpPr>
        <p:spPr>
          <a:xfrm rot="16200000" flipV="1">
            <a:off x="7486874" y="1847727"/>
            <a:ext cx="572528" cy="4331666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Connector: Elbow 177">
            <a:extLst>
              <a:ext uri="{FF2B5EF4-FFF2-40B4-BE49-F238E27FC236}">
                <a16:creationId xmlns:a16="http://schemas.microsoft.com/office/drawing/2014/main" xmlns="" id="{1DCC84F5-5902-4DF3-A47E-6AB244356737}"/>
              </a:ext>
            </a:extLst>
          </p:cNvPr>
          <p:cNvCxnSpPr>
            <a:cxnSpLocks/>
            <a:stCxn id="123" idx="0"/>
            <a:endCxn id="108" idx="1"/>
          </p:cNvCxnSpPr>
          <p:nvPr/>
        </p:nvCxnSpPr>
        <p:spPr>
          <a:xfrm rot="5400000" flipH="1" flipV="1">
            <a:off x="2097285" y="2579322"/>
            <a:ext cx="597767" cy="2893717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D2E5E061-8800-4318-A606-EFC4DED04ABC}"/>
              </a:ext>
            </a:extLst>
          </p:cNvPr>
          <p:cNvSpPr/>
          <p:nvPr/>
        </p:nvSpPr>
        <p:spPr>
          <a:xfrm>
            <a:off x="1229328" y="3717849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8C0037A1-90C1-42BB-A752-872B68BA2071}"/>
              </a:ext>
            </a:extLst>
          </p:cNvPr>
          <p:cNvGrpSpPr/>
          <p:nvPr/>
        </p:nvGrpSpPr>
        <p:grpSpPr>
          <a:xfrm>
            <a:off x="9596971" y="4299824"/>
            <a:ext cx="684000" cy="499863"/>
            <a:chOff x="11282896" y="3517736"/>
            <a:chExt cx="684000" cy="499863"/>
          </a:xfrm>
        </p:grpSpPr>
        <p:sp>
          <p:nvSpPr>
            <p:cNvPr id="135" name="Diamond 134">
              <a:extLst>
                <a:ext uri="{FF2B5EF4-FFF2-40B4-BE49-F238E27FC236}">
                  <a16:creationId xmlns:a16="http://schemas.microsoft.com/office/drawing/2014/main" xmlns="" id="{AD9EC51B-6B49-470C-B740-F32CE0A20842}"/>
                </a:ext>
              </a:extLst>
            </p:cNvPr>
            <p:cNvSpPr/>
            <p:nvPr/>
          </p:nvSpPr>
          <p:spPr>
            <a:xfrm>
              <a:off x="11282896" y="3517736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993B8C42-9BE2-46EC-9696-D71D19C7E978}"/>
                </a:ext>
              </a:extLst>
            </p:cNvPr>
            <p:cNvSpPr/>
            <p:nvPr/>
          </p:nvSpPr>
          <p:spPr>
            <a:xfrm>
              <a:off x="11355431" y="3616647"/>
              <a:ext cx="53892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Dokumen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Lengkap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xmlns="" id="{B000F583-E526-40A7-9A65-8B61873C5A17}"/>
              </a:ext>
            </a:extLst>
          </p:cNvPr>
          <p:cNvCxnSpPr>
            <a:cxnSpLocks/>
            <a:stCxn id="128" idx="3"/>
            <a:endCxn id="135" idx="1"/>
          </p:cNvCxnSpPr>
          <p:nvPr/>
        </p:nvCxnSpPr>
        <p:spPr>
          <a:xfrm>
            <a:off x="9362630" y="4548030"/>
            <a:ext cx="234341" cy="17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0CAE9499-1D10-4C3B-A586-DDCA0A7D2644}"/>
              </a:ext>
            </a:extLst>
          </p:cNvPr>
          <p:cNvSpPr/>
          <p:nvPr/>
        </p:nvSpPr>
        <p:spPr>
          <a:xfrm>
            <a:off x="9344943" y="3737448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139" name="Connector: Elbow 220">
            <a:extLst>
              <a:ext uri="{FF2B5EF4-FFF2-40B4-BE49-F238E27FC236}">
                <a16:creationId xmlns:a16="http://schemas.microsoft.com/office/drawing/2014/main" xmlns="" id="{D7716EA5-9CD7-4867-BB01-30CA058A5B54}"/>
              </a:ext>
            </a:extLst>
          </p:cNvPr>
          <p:cNvCxnSpPr>
            <a:cxnSpLocks/>
            <a:stCxn id="135" idx="2"/>
            <a:endCxn id="141" idx="0"/>
          </p:cNvCxnSpPr>
          <p:nvPr/>
        </p:nvCxnSpPr>
        <p:spPr>
          <a:xfrm rot="5400000">
            <a:off x="6695606" y="2626720"/>
            <a:ext cx="1070399" cy="5416332"/>
          </a:xfrm>
          <a:prstGeom prst="bentConnector3">
            <a:avLst>
              <a:gd name="adj1" fmla="val 7580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89DB71FF-BB28-45C2-8751-F65220485FAC}"/>
              </a:ext>
            </a:extLst>
          </p:cNvPr>
          <p:cNvGrpSpPr/>
          <p:nvPr/>
        </p:nvGrpSpPr>
        <p:grpSpPr>
          <a:xfrm>
            <a:off x="3521823" y="5870086"/>
            <a:ext cx="2001631" cy="426931"/>
            <a:chOff x="1874832" y="499362"/>
            <a:chExt cx="1523551" cy="611079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23FE0386-86ED-49C3-B1D2-41A42E9C553A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2206FCFA-6D58-460D-8D0D-C1D357B4AF7A}"/>
                </a:ext>
              </a:extLst>
            </p:cNvPr>
            <p:cNvSpPr/>
            <p:nvPr/>
          </p:nvSpPr>
          <p:spPr>
            <a:xfrm>
              <a:off x="1938014" y="595215"/>
              <a:ext cx="1397297" cy="415498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Go Live Documents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176BE6A0-8FB3-4F60-BF5C-A80DC4CA9683}"/>
              </a:ext>
            </a:extLst>
          </p:cNvPr>
          <p:cNvSpPr/>
          <p:nvPr/>
        </p:nvSpPr>
        <p:spPr>
          <a:xfrm>
            <a:off x="9362544" y="5005204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14BBE678-57F0-4BFA-82B0-604331EEB20A}"/>
              </a:ext>
            </a:extLst>
          </p:cNvPr>
          <p:cNvSpPr/>
          <p:nvPr/>
        </p:nvSpPr>
        <p:spPr>
          <a:xfrm>
            <a:off x="3408283" y="5658401"/>
            <a:ext cx="825867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900" i="1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*14 days trial</a:t>
            </a:r>
            <a:endParaRPr lang="en-US" sz="2400" i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D131B75C-A995-49DD-8264-5B5FF929869E}"/>
              </a:ext>
            </a:extLst>
          </p:cNvPr>
          <p:cNvGrpSpPr/>
          <p:nvPr/>
        </p:nvGrpSpPr>
        <p:grpSpPr>
          <a:xfrm>
            <a:off x="7490624" y="2413359"/>
            <a:ext cx="2001631" cy="426931"/>
            <a:chOff x="1874832" y="499362"/>
            <a:chExt cx="1523551" cy="61107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4A0DEFA8-C3B8-44D6-B841-5D3CA58275F6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C7FD162F-4CD9-4DB7-89CC-30BEF3E4EBA6}"/>
                </a:ext>
              </a:extLst>
            </p:cNvPr>
            <p:cNvSpPr/>
            <p:nvPr/>
          </p:nvSpPr>
          <p:spPr>
            <a:xfrm>
              <a:off x="2137506" y="621245"/>
              <a:ext cx="998312" cy="363438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Merchant Test</a:t>
              </a:r>
            </a:p>
          </p:txBody>
        </p:sp>
      </p:grp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xmlns="" id="{D6651BC1-BF1D-4DBD-B367-F73DADABECFB}"/>
              </a:ext>
            </a:extLst>
          </p:cNvPr>
          <p:cNvCxnSpPr>
            <a:cxnSpLocks/>
            <a:stCxn id="135" idx="3"/>
            <a:endCxn id="146" idx="3"/>
          </p:cNvCxnSpPr>
          <p:nvPr/>
        </p:nvCxnSpPr>
        <p:spPr>
          <a:xfrm flipH="1" flipV="1">
            <a:off x="9492255" y="2626825"/>
            <a:ext cx="788716" cy="1922931"/>
          </a:xfrm>
          <a:prstGeom prst="bentConnector3">
            <a:avLst>
              <a:gd name="adj1" fmla="val -1775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7905DAB0-B964-4767-96B7-A868516B3090}"/>
              </a:ext>
            </a:extLst>
          </p:cNvPr>
          <p:cNvSpPr/>
          <p:nvPr/>
        </p:nvSpPr>
        <p:spPr>
          <a:xfrm>
            <a:off x="9461918" y="2346958"/>
            <a:ext cx="93166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Merchant Test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xmlns="" id="{B30314A5-A4C8-4DFC-943D-5647D743DE89}"/>
              </a:ext>
            </a:extLst>
          </p:cNvPr>
          <p:cNvCxnSpPr>
            <a:cxnSpLocks/>
            <a:stCxn id="119" idx="3"/>
            <a:endCxn id="128" idx="1"/>
          </p:cNvCxnSpPr>
          <p:nvPr/>
        </p:nvCxnSpPr>
        <p:spPr>
          <a:xfrm>
            <a:off x="5075747" y="4541365"/>
            <a:ext cx="2412298" cy="666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C860F907-013E-4525-8F50-BC16938A6379}"/>
              </a:ext>
            </a:extLst>
          </p:cNvPr>
          <p:cNvGrpSpPr/>
          <p:nvPr/>
        </p:nvGrpSpPr>
        <p:grpSpPr>
          <a:xfrm>
            <a:off x="5940106" y="5929417"/>
            <a:ext cx="311022" cy="307412"/>
            <a:chOff x="873349" y="572921"/>
            <a:chExt cx="504001" cy="504568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3DD52362-9B80-474B-AFBB-9CEF5357F162}"/>
                </a:ext>
              </a:extLst>
            </p:cNvPr>
            <p:cNvSpPr/>
            <p:nvPr/>
          </p:nvSpPr>
          <p:spPr>
            <a:xfrm>
              <a:off x="873349" y="572921"/>
              <a:ext cx="504001" cy="504568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D9D0D855-D732-46CB-8CCF-4E951A016DF0}"/>
                </a:ext>
              </a:extLst>
            </p:cNvPr>
            <p:cNvSpPr/>
            <p:nvPr/>
          </p:nvSpPr>
          <p:spPr>
            <a:xfrm>
              <a:off x="879061" y="607635"/>
              <a:ext cx="478481" cy="4546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B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xmlns="" id="{7A0A5E8A-89DC-4E25-92C1-6D5CDDBC7AEC}"/>
              </a:ext>
            </a:extLst>
          </p:cNvPr>
          <p:cNvCxnSpPr>
            <a:cxnSpLocks/>
            <a:stCxn id="152" idx="2"/>
            <a:endCxn id="141" idx="3"/>
          </p:cNvCxnSpPr>
          <p:nvPr/>
        </p:nvCxnSpPr>
        <p:spPr>
          <a:xfrm flipH="1">
            <a:off x="5523454" y="6083123"/>
            <a:ext cx="416652" cy="4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9EACDC67-1EB7-4FE1-88E1-E6D289CF89A2}"/>
              </a:ext>
            </a:extLst>
          </p:cNvPr>
          <p:cNvGrpSpPr/>
          <p:nvPr/>
        </p:nvGrpSpPr>
        <p:grpSpPr>
          <a:xfrm>
            <a:off x="4367044" y="6469886"/>
            <a:ext cx="311022" cy="307412"/>
            <a:chOff x="873349" y="572921"/>
            <a:chExt cx="504000" cy="504568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0A2B726D-795B-46CE-BF9B-CD418832BC8A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xmlns="" id="{BC52B903-4796-4275-833E-BD9A02BD208A}"/>
                </a:ext>
              </a:extLst>
            </p:cNvPr>
            <p:cNvSpPr/>
            <p:nvPr/>
          </p:nvSpPr>
          <p:spPr>
            <a:xfrm>
              <a:off x="970666" y="607635"/>
              <a:ext cx="29527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xmlns="" id="{0BC1344E-AA24-4730-B6CD-4E064E20C732}"/>
              </a:ext>
            </a:extLst>
          </p:cNvPr>
          <p:cNvCxnSpPr>
            <a:cxnSpLocks/>
            <a:stCxn id="141" idx="2"/>
            <a:endCxn id="156" idx="0"/>
          </p:cNvCxnSpPr>
          <p:nvPr/>
        </p:nvCxnSpPr>
        <p:spPr>
          <a:xfrm flipH="1">
            <a:off x="4522555" y="6297017"/>
            <a:ext cx="84" cy="1728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BD36F13D-9180-4AF2-B0C3-D7C06FA8DD5F}"/>
              </a:ext>
            </a:extLst>
          </p:cNvPr>
          <p:cNvGrpSpPr/>
          <p:nvPr/>
        </p:nvGrpSpPr>
        <p:grpSpPr>
          <a:xfrm>
            <a:off x="3843594" y="5070765"/>
            <a:ext cx="1770269" cy="426931"/>
            <a:chOff x="1874832" y="499362"/>
            <a:chExt cx="1523551" cy="611079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2EA9E0B9-9F78-4303-AC37-03F76FD4B98A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xmlns="" id="{C79631C7-2C12-4487-B9D6-EFE527713C94}"/>
                </a:ext>
              </a:extLst>
            </p:cNvPr>
            <p:cNvSpPr/>
            <p:nvPr/>
          </p:nvSpPr>
          <p:spPr>
            <a:xfrm>
              <a:off x="1983981" y="505607"/>
              <a:ext cx="130537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Re-Approach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xmlns="" id="{352A93B7-1464-49CE-9E43-3738CB45AF56}"/>
              </a:ext>
            </a:extLst>
          </p:cNvPr>
          <p:cNvCxnSpPr>
            <a:cxnSpLocks/>
            <a:stCxn id="119" idx="2"/>
            <a:endCxn id="160" idx="0"/>
          </p:cNvCxnSpPr>
          <p:nvPr/>
        </p:nvCxnSpPr>
        <p:spPr>
          <a:xfrm flipH="1">
            <a:off x="4728729" y="4791296"/>
            <a:ext cx="5018" cy="2794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83441DD9-0A9E-434D-B363-5D4F67343C76}"/>
              </a:ext>
            </a:extLst>
          </p:cNvPr>
          <p:cNvSpPr/>
          <p:nvPr/>
        </p:nvSpPr>
        <p:spPr>
          <a:xfrm>
            <a:off x="4709445" y="4783932"/>
            <a:ext cx="51328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358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xmlns="" id="{522C7CC4-CB31-4195-ACE0-DC2622EC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71490"/>
              </p:ext>
            </p:extLst>
          </p:nvPr>
        </p:nvGraphicFramePr>
        <p:xfrm>
          <a:off x="126851" y="924452"/>
          <a:ext cx="11884169" cy="577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076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1212273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xmlns="" val="184054307"/>
                    </a:ext>
                  </a:extLst>
                </a:gridCol>
                <a:gridCol w="3038475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  <a:gridCol w="1390645">
                  <a:extLst>
                    <a:ext uri="{9D8B030D-6E8A-4147-A177-3AD203B41FA5}">
                      <a16:colId xmlns:a16="http://schemas.microsoft.com/office/drawing/2014/main" xmlns="" val="234841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SR-ADO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iSeller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408576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429878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13</a:t>
            </a:fld>
            <a:endParaRPr lang="en-AU" dirty="0">
              <a:solidFill>
                <a:srgbClr val="FE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4285AF1-FF03-4D29-92EE-CD990A9209AA}"/>
              </a:ext>
            </a:extLst>
          </p:cNvPr>
          <p:cNvGrpSpPr/>
          <p:nvPr/>
        </p:nvGrpSpPr>
        <p:grpSpPr>
          <a:xfrm>
            <a:off x="7721795" y="2741530"/>
            <a:ext cx="1770269" cy="426931"/>
            <a:chOff x="1874832" y="499362"/>
            <a:chExt cx="1523551" cy="61107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32B6B23-86E6-4CA1-8E6F-DD86557E277E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8676242-377F-4F27-B50C-4E01F93BBDBB}"/>
                </a:ext>
              </a:extLst>
            </p:cNvPr>
            <p:cNvSpPr/>
            <p:nvPr/>
          </p:nvSpPr>
          <p:spPr>
            <a:xfrm>
              <a:off x="2110664" y="505607"/>
              <a:ext cx="1052000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Store Setup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2AE2A8A-A3DA-4950-8BD1-95A3FEC4EDDC}"/>
              </a:ext>
            </a:extLst>
          </p:cNvPr>
          <p:cNvGrpSpPr/>
          <p:nvPr/>
        </p:nvGrpSpPr>
        <p:grpSpPr>
          <a:xfrm>
            <a:off x="9866675" y="2701198"/>
            <a:ext cx="684000" cy="499863"/>
            <a:chOff x="9091314" y="4676572"/>
            <a:chExt cx="684000" cy="499863"/>
          </a:xfrm>
        </p:grpSpPr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xmlns="" id="{1226BD60-C0E7-4E81-8FB5-D539AA4E1C89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DA21FC-0BDE-4B51-9FA1-8783A1E49957}"/>
                </a:ext>
              </a:extLst>
            </p:cNvPr>
            <p:cNvSpPr/>
            <p:nvPr/>
          </p:nvSpPr>
          <p:spPr>
            <a:xfrm>
              <a:off x="9163849" y="4775483"/>
              <a:ext cx="538929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Dokumen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Lengkap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7" name="Connector: Elbow 68">
            <a:extLst>
              <a:ext uri="{FF2B5EF4-FFF2-40B4-BE49-F238E27FC236}">
                <a16:creationId xmlns:a16="http://schemas.microsoft.com/office/drawing/2014/main" xmlns="" id="{0BB9C805-21C0-43A3-AB36-DAA184D354AC}"/>
              </a:ext>
            </a:extLst>
          </p:cNvPr>
          <p:cNvCxnSpPr>
            <a:cxnSpLocks/>
            <a:stCxn id="15" idx="2"/>
            <a:endCxn id="53" idx="6"/>
          </p:cNvCxnSpPr>
          <p:nvPr/>
        </p:nvCxnSpPr>
        <p:spPr>
          <a:xfrm rot="5400000">
            <a:off x="5753430" y="2020286"/>
            <a:ext cx="3274470" cy="5636021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Connector: Elbow 69">
            <a:extLst>
              <a:ext uri="{FF2B5EF4-FFF2-40B4-BE49-F238E27FC236}">
                <a16:creationId xmlns:a16="http://schemas.microsoft.com/office/drawing/2014/main" xmlns="" id="{0DDFD02D-DE14-4119-AB65-B6512F4F1AE9}"/>
              </a:ext>
            </a:extLst>
          </p:cNvPr>
          <p:cNvCxnSpPr>
            <a:cxnSpLocks/>
            <a:stCxn id="15" idx="0"/>
            <a:endCxn id="50" idx="6"/>
          </p:cNvCxnSpPr>
          <p:nvPr/>
        </p:nvCxnSpPr>
        <p:spPr>
          <a:xfrm rot="16200000" flipV="1">
            <a:off x="7107072" y="-400405"/>
            <a:ext cx="1105382" cy="5097824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490AF70-CDE4-4BED-A988-4E4836E020D7}"/>
              </a:ext>
            </a:extLst>
          </p:cNvPr>
          <p:cNvSpPr/>
          <p:nvPr/>
        </p:nvSpPr>
        <p:spPr>
          <a:xfrm>
            <a:off x="9662531" y="5889836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B65A18A-8844-4320-B16B-DED9C0A591C7}"/>
              </a:ext>
            </a:extLst>
          </p:cNvPr>
          <p:cNvSpPr/>
          <p:nvPr/>
        </p:nvSpPr>
        <p:spPr>
          <a:xfrm>
            <a:off x="9652288" y="1626411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DF8C53F-B8E3-4C3B-B6AA-7528C2EC8687}"/>
              </a:ext>
            </a:extLst>
          </p:cNvPr>
          <p:cNvGrpSpPr/>
          <p:nvPr/>
        </p:nvGrpSpPr>
        <p:grpSpPr>
          <a:xfrm>
            <a:off x="3544139" y="2700021"/>
            <a:ext cx="684000" cy="499863"/>
            <a:chOff x="9091314" y="4676572"/>
            <a:chExt cx="684000" cy="499863"/>
          </a:xfrm>
        </p:grpSpPr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xmlns="" id="{6D286CF3-DA00-484C-B5B8-44B080B61452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CE25A056-4362-42B5-AAFB-6E6F3BE8E383}"/>
                </a:ext>
              </a:extLst>
            </p:cNvPr>
            <p:cNvSpPr/>
            <p:nvPr/>
          </p:nvSpPr>
          <p:spPr>
            <a:xfrm>
              <a:off x="9223160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A43D635-DFD9-4D69-8203-03AC71188102}"/>
              </a:ext>
            </a:extLst>
          </p:cNvPr>
          <p:cNvGrpSpPr/>
          <p:nvPr/>
        </p:nvGrpSpPr>
        <p:grpSpPr>
          <a:xfrm>
            <a:off x="2448391" y="4396013"/>
            <a:ext cx="1770269" cy="426931"/>
            <a:chOff x="1874832" y="499362"/>
            <a:chExt cx="1523551" cy="61107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3BC0751-0852-4709-90C1-A6A6F4CCA3FD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BE37EE4-E745-4A0C-B19B-94F73111A4EB}"/>
                </a:ext>
              </a:extLst>
            </p:cNvPr>
            <p:cNvSpPr/>
            <p:nvPr/>
          </p:nvSpPr>
          <p:spPr>
            <a:xfrm>
              <a:off x="1932381" y="505607"/>
              <a:ext cx="140856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Pending Merchant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0C53706-86B3-4ACD-AECC-39308224A8D7}"/>
              </a:ext>
            </a:extLst>
          </p:cNvPr>
          <p:cNvSpPr/>
          <p:nvPr/>
        </p:nvSpPr>
        <p:spPr>
          <a:xfrm>
            <a:off x="2748531" y="3691049"/>
            <a:ext cx="60465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Pending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E004D36-EBD8-414C-9C95-F6BD53E287B1}"/>
              </a:ext>
            </a:extLst>
          </p:cNvPr>
          <p:cNvSpPr/>
          <p:nvPr/>
        </p:nvSpPr>
        <p:spPr>
          <a:xfrm>
            <a:off x="4207711" y="2733207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03A6302-0A24-4DA9-B7F5-5FE868063A0C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9492064" y="2951130"/>
            <a:ext cx="374611" cy="386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DF64E81-21AB-4198-812A-09EB62C9FCF3}"/>
              </a:ext>
            </a:extLst>
          </p:cNvPr>
          <p:cNvGrpSpPr/>
          <p:nvPr/>
        </p:nvGrpSpPr>
        <p:grpSpPr>
          <a:xfrm>
            <a:off x="5682541" y="3714565"/>
            <a:ext cx="1749908" cy="426931"/>
            <a:chOff x="1874832" y="499362"/>
            <a:chExt cx="1523551" cy="6110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2A8694CA-9893-40E2-8011-D3F89E583985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A1A76677-764F-4B4F-908E-1679CA1E525C}"/>
                </a:ext>
              </a:extLst>
            </p:cNvPr>
            <p:cNvSpPr/>
            <p:nvPr/>
          </p:nvSpPr>
          <p:spPr>
            <a:xfrm>
              <a:off x="1988243" y="505608"/>
              <a:ext cx="129683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Approval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Bisnis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Approval Request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FFD5F9C-BB88-4367-AD76-FE6DB0FF5B91}"/>
              </a:ext>
            </a:extLst>
          </p:cNvPr>
          <p:cNvSpPr/>
          <p:nvPr/>
        </p:nvSpPr>
        <p:spPr>
          <a:xfrm>
            <a:off x="3911085" y="3618950"/>
            <a:ext cx="58381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 err="1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Eksepsi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34" name="Connector: Elbow 93">
            <a:extLst>
              <a:ext uri="{FF2B5EF4-FFF2-40B4-BE49-F238E27FC236}">
                <a16:creationId xmlns:a16="http://schemas.microsoft.com/office/drawing/2014/main" xmlns="" id="{7DD538C8-1F09-443F-B3D8-C4479BB1DB88}"/>
              </a:ext>
            </a:extLst>
          </p:cNvPr>
          <p:cNvCxnSpPr>
            <a:cxnSpLocks/>
            <a:stCxn id="39" idx="1"/>
            <a:endCxn id="50" idx="4"/>
          </p:cNvCxnSpPr>
          <p:nvPr/>
        </p:nvCxnSpPr>
        <p:spPr>
          <a:xfrm rot="10800000">
            <a:off x="4955341" y="1749522"/>
            <a:ext cx="1260155" cy="2875836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62B0FD21-7428-4FAA-A194-D13624CAB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04"/>
          <a:stretch/>
        </p:blipFill>
        <p:spPr>
          <a:xfrm rot="5400000">
            <a:off x="4915457" y="3869432"/>
            <a:ext cx="199664" cy="122546"/>
          </a:xfrm>
          <a:prstGeom prst="rect">
            <a:avLst/>
          </a:prstGeom>
        </p:spPr>
      </p:pic>
      <p:cxnSp>
        <p:nvCxnSpPr>
          <p:cNvPr id="36" name="Connector: Elbow 88">
            <a:extLst>
              <a:ext uri="{FF2B5EF4-FFF2-40B4-BE49-F238E27FC236}">
                <a16:creationId xmlns:a16="http://schemas.microsoft.com/office/drawing/2014/main" xmlns="" id="{6F971657-9C29-4B39-90EF-5D0087C1A4C7}"/>
              </a:ext>
            </a:extLst>
          </p:cNvPr>
          <p:cNvCxnSpPr>
            <a:cxnSpLocks/>
            <a:stCxn id="22" idx="2"/>
            <a:endCxn id="31" idx="1"/>
          </p:cNvCxnSpPr>
          <p:nvPr/>
        </p:nvCxnSpPr>
        <p:spPr>
          <a:xfrm rot="16200000" flipH="1">
            <a:off x="4420267" y="2665756"/>
            <a:ext cx="728147" cy="1796402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5DFF1C7-103D-46FB-B27D-AE6AA71D0466}"/>
              </a:ext>
            </a:extLst>
          </p:cNvPr>
          <p:cNvGrpSpPr/>
          <p:nvPr/>
        </p:nvGrpSpPr>
        <p:grpSpPr>
          <a:xfrm>
            <a:off x="6215495" y="4375426"/>
            <a:ext cx="684000" cy="499863"/>
            <a:chOff x="7220672" y="3522360"/>
            <a:chExt cx="684000" cy="49986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FDF5109A-94CA-4CD3-B0E3-9385DCAB529D}"/>
                </a:ext>
              </a:extLst>
            </p:cNvPr>
            <p:cNvSpPr/>
            <p:nvPr/>
          </p:nvSpPr>
          <p:spPr>
            <a:xfrm>
              <a:off x="7310204" y="3666763"/>
              <a:ext cx="498856" cy="2000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Approve</a:t>
              </a: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xmlns="" id="{598A45B1-C1DF-4A39-A255-B66A4A2115D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0" name="Connector: Elbow 92">
            <a:extLst>
              <a:ext uri="{FF2B5EF4-FFF2-40B4-BE49-F238E27FC236}">
                <a16:creationId xmlns:a16="http://schemas.microsoft.com/office/drawing/2014/main" xmlns="" id="{88CC1A4F-80E0-4E8F-A61F-F11EE555DA75}"/>
              </a:ext>
            </a:extLst>
          </p:cNvPr>
          <p:cNvCxnSpPr>
            <a:cxnSpLocks/>
            <a:stCxn id="22" idx="1"/>
            <a:endCxn id="25" idx="0"/>
          </p:cNvCxnSpPr>
          <p:nvPr/>
        </p:nvCxnSpPr>
        <p:spPr>
          <a:xfrm rot="10800000" flipV="1">
            <a:off x="3333527" y="2949953"/>
            <a:ext cx="210613" cy="14460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3AD8B13A-A4DA-47DC-8FCD-1E025FD9D2C7}"/>
              </a:ext>
            </a:extLst>
          </p:cNvPr>
          <p:cNvSpPr/>
          <p:nvPr/>
        </p:nvSpPr>
        <p:spPr>
          <a:xfrm>
            <a:off x="5475674" y="4394755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4A60601-7FDF-4DCA-8280-BE2DC101590D}"/>
              </a:ext>
            </a:extLst>
          </p:cNvPr>
          <p:cNvSpPr/>
          <p:nvPr/>
        </p:nvSpPr>
        <p:spPr>
          <a:xfrm>
            <a:off x="6852772" y="4375426"/>
            <a:ext cx="63511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Approve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842E28D8-D4C8-4ED7-A4C1-5711CAF4B366}"/>
              </a:ext>
            </a:extLst>
          </p:cNvPr>
          <p:cNvCxnSpPr>
            <a:cxnSpLocks/>
            <a:stCxn id="47" idx="4"/>
            <a:endCxn id="22" idx="0"/>
          </p:cNvCxnSpPr>
          <p:nvPr/>
        </p:nvCxnSpPr>
        <p:spPr>
          <a:xfrm>
            <a:off x="3885799" y="2189380"/>
            <a:ext cx="340" cy="51064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Connector: Elbow 97">
            <a:extLst>
              <a:ext uri="{FF2B5EF4-FFF2-40B4-BE49-F238E27FC236}">
                <a16:creationId xmlns:a16="http://schemas.microsoft.com/office/drawing/2014/main" xmlns="" id="{31766D97-FAD2-4CF1-90EC-EE2D21A6C5C1}"/>
              </a:ext>
            </a:extLst>
          </p:cNvPr>
          <p:cNvCxnSpPr>
            <a:cxnSpLocks/>
            <a:stCxn id="39" idx="3"/>
            <a:endCxn id="12" idx="2"/>
          </p:cNvCxnSpPr>
          <p:nvPr/>
        </p:nvCxnSpPr>
        <p:spPr>
          <a:xfrm flipV="1">
            <a:off x="6899495" y="3168461"/>
            <a:ext cx="1707435" cy="1456897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D4DE5CC3-F2AE-40F2-A8F9-4BD7F6B08E11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flipH="1">
            <a:off x="6557495" y="4134427"/>
            <a:ext cx="63" cy="24099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F2395C06-91AA-4801-9AB9-AEFDD9AD5BC0}"/>
              </a:ext>
            </a:extLst>
          </p:cNvPr>
          <p:cNvGrpSpPr/>
          <p:nvPr/>
        </p:nvGrpSpPr>
        <p:grpSpPr>
          <a:xfrm>
            <a:off x="3730288" y="1881968"/>
            <a:ext cx="311022" cy="307412"/>
            <a:chOff x="873349" y="572921"/>
            <a:chExt cx="504000" cy="50456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D72DDBA2-BA27-4634-B10F-0CA6F3F20334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4D51C631-96A8-4996-A911-AE65E5B97557}"/>
                </a:ext>
              </a:extLst>
            </p:cNvPr>
            <p:cNvSpPr/>
            <p:nvPr/>
          </p:nvSpPr>
          <p:spPr>
            <a:xfrm>
              <a:off x="970666" y="607635"/>
              <a:ext cx="29527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FAFD0D8E-975A-4D5C-9E6C-D9589FF66B03}"/>
              </a:ext>
            </a:extLst>
          </p:cNvPr>
          <p:cNvGrpSpPr/>
          <p:nvPr/>
        </p:nvGrpSpPr>
        <p:grpSpPr>
          <a:xfrm>
            <a:off x="4799829" y="1442110"/>
            <a:ext cx="311022" cy="307412"/>
            <a:chOff x="873349" y="572921"/>
            <a:chExt cx="504001" cy="50456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BFB778B3-043E-489A-B10D-957C18277697}"/>
                </a:ext>
              </a:extLst>
            </p:cNvPr>
            <p:cNvSpPr/>
            <p:nvPr/>
          </p:nvSpPr>
          <p:spPr>
            <a:xfrm>
              <a:off x="873349" y="572921"/>
              <a:ext cx="504001" cy="504568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B3E92A2-6D28-48BF-BC86-8B7D0F89C18A}"/>
                </a:ext>
              </a:extLst>
            </p:cNvPr>
            <p:cNvSpPr/>
            <p:nvPr/>
          </p:nvSpPr>
          <p:spPr>
            <a:xfrm>
              <a:off x="879061" y="607635"/>
              <a:ext cx="478481" cy="4546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B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DA5777C6-3A18-4C35-933C-D06100965321}"/>
              </a:ext>
            </a:extLst>
          </p:cNvPr>
          <p:cNvGrpSpPr/>
          <p:nvPr/>
        </p:nvGrpSpPr>
        <p:grpSpPr>
          <a:xfrm>
            <a:off x="4261632" y="6321825"/>
            <a:ext cx="311022" cy="307412"/>
            <a:chOff x="873349" y="572921"/>
            <a:chExt cx="504000" cy="5045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11E3A058-3A55-499E-8F30-B273D37B1039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F72770DA-811F-43B8-B2E8-19AF0F1490C4}"/>
                </a:ext>
              </a:extLst>
            </p:cNvPr>
            <p:cNvSpPr/>
            <p:nvPr/>
          </p:nvSpPr>
          <p:spPr>
            <a:xfrm>
              <a:off x="879061" y="607635"/>
              <a:ext cx="478481" cy="4546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2A4CD64C-E7FF-4259-9815-B35F6DD5C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04"/>
          <a:stretch/>
        </p:blipFill>
        <p:spPr>
          <a:xfrm rot="5400000">
            <a:off x="4912431" y="2903984"/>
            <a:ext cx="199664" cy="122546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8B1005B1-2AD3-4F4A-859F-53790E8009F7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>
            <a:off x="4228139" y="2949953"/>
            <a:ext cx="3493656" cy="504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161AF855-18B5-4A1D-BD78-C4250BDEDB75}"/>
              </a:ext>
            </a:extLst>
          </p:cNvPr>
          <p:cNvGrpSpPr/>
          <p:nvPr/>
        </p:nvGrpSpPr>
        <p:grpSpPr>
          <a:xfrm>
            <a:off x="2448391" y="5677724"/>
            <a:ext cx="1770269" cy="426931"/>
            <a:chOff x="1874832" y="499362"/>
            <a:chExt cx="1523551" cy="61107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E26619FD-69F1-4302-BA90-2CAF20B056E2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ACE5BF92-0193-478E-9BBC-D8B3FB084B0D}"/>
                </a:ext>
              </a:extLst>
            </p:cNvPr>
            <p:cNvSpPr/>
            <p:nvPr/>
          </p:nvSpPr>
          <p:spPr>
            <a:xfrm>
              <a:off x="1983981" y="505607"/>
              <a:ext cx="130537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Re-Approach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60" name="Connector: Elbow 129">
            <a:extLst>
              <a:ext uri="{FF2B5EF4-FFF2-40B4-BE49-F238E27FC236}">
                <a16:creationId xmlns:a16="http://schemas.microsoft.com/office/drawing/2014/main" xmlns="" id="{565132DA-F59C-4407-8393-3D2537FC0F64}"/>
              </a:ext>
            </a:extLst>
          </p:cNvPr>
          <p:cNvCxnSpPr>
            <a:cxnSpLocks/>
            <a:stCxn id="39" idx="2"/>
            <a:endCxn id="58" idx="3"/>
          </p:cNvCxnSpPr>
          <p:nvPr/>
        </p:nvCxnSpPr>
        <p:spPr>
          <a:xfrm rot="5400000">
            <a:off x="4880128" y="4213822"/>
            <a:ext cx="1015901" cy="2338835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DAFBE85A-CB14-4A70-8438-EE2B7D8E7B93}"/>
              </a:ext>
            </a:extLst>
          </p:cNvPr>
          <p:cNvSpPr/>
          <p:nvPr/>
        </p:nvSpPr>
        <p:spPr>
          <a:xfrm>
            <a:off x="5477502" y="5649487"/>
            <a:ext cx="51328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62" name="Google Shape;506;p3"/>
          <p:cNvSpPr txBox="1"/>
          <p:nvPr/>
        </p:nvSpPr>
        <p:spPr>
          <a:xfrm>
            <a:off x="1197168" y="119555"/>
            <a:ext cx="99695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(Trial)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6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526860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14</a:t>
            </a:fld>
            <a:endParaRPr lang="en-AU" dirty="0">
              <a:solidFill>
                <a:srgbClr val="FEFFFF"/>
              </a:solidFill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xmlns="" id="{CF55A425-5B8A-40CE-8280-8E6ABA06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12362"/>
              </p:ext>
            </p:extLst>
          </p:nvPr>
        </p:nvGraphicFramePr>
        <p:xfrm>
          <a:off x="126851" y="831273"/>
          <a:ext cx="11884169" cy="5892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449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xmlns="" val="184054307"/>
                    </a:ext>
                  </a:extLst>
                </a:gridCol>
                <a:gridCol w="2671728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  <a:gridCol w="2395567">
                  <a:extLst>
                    <a:ext uri="{9D8B030D-6E8A-4147-A177-3AD203B41FA5}">
                      <a16:colId xmlns:a16="http://schemas.microsoft.com/office/drawing/2014/main" xmlns="" val="2348416815"/>
                    </a:ext>
                  </a:extLst>
                </a:gridCol>
              </a:tblGrid>
              <a:tr h="574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SR-ADO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iSeller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313664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930C19C-C7A4-4ADD-AB5C-448B19E1ECA4}"/>
              </a:ext>
            </a:extLst>
          </p:cNvPr>
          <p:cNvGrpSpPr/>
          <p:nvPr/>
        </p:nvGrpSpPr>
        <p:grpSpPr>
          <a:xfrm>
            <a:off x="2856729" y="2154262"/>
            <a:ext cx="2001631" cy="426931"/>
            <a:chOff x="1874832" y="499362"/>
            <a:chExt cx="1523551" cy="61107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8507FF5-A9FD-41CF-A285-C8525BE00F6B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B57B4585-9A53-462C-9C26-95476B9AF227}"/>
                </a:ext>
              </a:extLst>
            </p:cNvPr>
            <p:cNvSpPr/>
            <p:nvPr/>
          </p:nvSpPr>
          <p:spPr>
            <a:xfrm>
              <a:off x="1877010" y="505607"/>
              <a:ext cx="151931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Training Confirmation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EC0CF95-CDD2-408A-96C5-07FDBB2A6098}"/>
              </a:ext>
            </a:extLst>
          </p:cNvPr>
          <p:cNvGrpSpPr/>
          <p:nvPr/>
        </p:nvGrpSpPr>
        <p:grpSpPr>
          <a:xfrm>
            <a:off x="3702033" y="1553916"/>
            <a:ext cx="311022" cy="307412"/>
            <a:chOff x="873349" y="572921"/>
            <a:chExt cx="504000" cy="5045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D9206EB-5EE4-46B8-8980-C036E3966525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3326940E-D254-4A16-AE29-23730BCB8E0B}"/>
                </a:ext>
              </a:extLst>
            </p:cNvPr>
            <p:cNvSpPr/>
            <p:nvPr/>
          </p:nvSpPr>
          <p:spPr>
            <a:xfrm>
              <a:off x="879061" y="607635"/>
              <a:ext cx="478481" cy="4546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48B5402-AB8F-4A9F-B7AC-4C95FDA05FF0}"/>
              </a:ext>
            </a:extLst>
          </p:cNvPr>
          <p:cNvCxnSpPr>
            <a:cxnSpLocks/>
            <a:stCxn id="15" idx="4"/>
            <a:endCxn id="12" idx="0"/>
          </p:cNvCxnSpPr>
          <p:nvPr/>
        </p:nvCxnSpPr>
        <p:spPr>
          <a:xfrm>
            <a:off x="3857544" y="1861328"/>
            <a:ext cx="1" cy="29293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246A5A3-031C-4F5E-8621-DD9A2A4F96AE}"/>
              </a:ext>
            </a:extLst>
          </p:cNvPr>
          <p:cNvGrpSpPr/>
          <p:nvPr/>
        </p:nvGrpSpPr>
        <p:grpSpPr>
          <a:xfrm>
            <a:off x="7072983" y="2906408"/>
            <a:ext cx="1518472" cy="577081"/>
            <a:chOff x="1873618" y="444500"/>
            <a:chExt cx="1226019" cy="8259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8A84246-C6C7-4737-A34F-848278C57003}"/>
                </a:ext>
              </a:extLst>
            </p:cNvPr>
            <p:cNvSpPr/>
            <p:nvPr/>
          </p:nvSpPr>
          <p:spPr>
            <a:xfrm>
              <a:off x="1874832" y="499362"/>
              <a:ext cx="1224805" cy="75901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13C2B33-A990-4059-A0BD-1BB77BA8064E}"/>
                </a:ext>
              </a:extLst>
            </p:cNvPr>
            <p:cNvSpPr/>
            <p:nvPr/>
          </p:nvSpPr>
          <p:spPr>
            <a:xfrm>
              <a:off x="1873618" y="444500"/>
              <a:ext cx="1224805" cy="82599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</a:t>
              </a:r>
              <a:r>
                <a:rPr lang="en-US" sz="1050" i="1" kern="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State:Training-Setting</a:t>
              </a: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Device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21" name="Connector: Elbow 190">
            <a:extLst>
              <a:ext uri="{FF2B5EF4-FFF2-40B4-BE49-F238E27FC236}">
                <a16:creationId xmlns:a16="http://schemas.microsoft.com/office/drawing/2014/main" xmlns="" id="{25698F7A-6A7A-44E3-BF6C-4508C86448F8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 rot="16200000" flipH="1">
            <a:off x="4216405" y="2222332"/>
            <a:ext cx="369716" cy="108743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5160021-7FA3-4C8D-AE1E-2DE8D464A34A}"/>
              </a:ext>
            </a:extLst>
          </p:cNvPr>
          <p:cNvGrpSpPr/>
          <p:nvPr/>
        </p:nvGrpSpPr>
        <p:grpSpPr>
          <a:xfrm>
            <a:off x="8835730" y="2961554"/>
            <a:ext cx="684000" cy="499863"/>
            <a:chOff x="9091314" y="4676572"/>
            <a:chExt cx="684000" cy="499863"/>
          </a:xfrm>
        </p:grpSpPr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xmlns="" id="{C4998A3D-7D94-4283-A931-40FDC8145E15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D8D16C5E-773C-41D0-9B86-8A14D9AC6B53}"/>
                </a:ext>
              </a:extLst>
            </p:cNvPr>
            <p:cNvSpPr/>
            <p:nvPr/>
          </p:nvSpPr>
          <p:spPr>
            <a:xfrm>
              <a:off x="9223159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25" name="Connector: Elbow 195">
            <a:extLst>
              <a:ext uri="{FF2B5EF4-FFF2-40B4-BE49-F238E27FC236}">
                <a16:creationId xmlns:a16="http://schemas.microsoft.com/office/drawing/2014/main" xmlns="" id="{C24C4DB7-3E63-429F-A3F0-98D51340ADAF}"/>
              </a:ext>
            </a:extLst>
          </p:cNvPr>
          <p:cNvCxnSpPr>
            <a:cxnSpLocks/>
            <a:stCxn id="23" idx="0"/>
            <a:endCxn id="12" idx="3"/>
          </p:cNvCxnSpPr>
          <p:nvPr/>
        </p:nvCxnSpPr>
        <p:spPr>
          <a:xfrm rot="16200000" flipV="1">
            <a:off x="6721132" y="504956"/>
            <a:ext cx="593826" cy="431937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88ED2B4-33AB-4E1C-AEB1-7DBB639371BB}"/>
              </a:ext>
            </a:extLst>
          </p:cNvPr>
          <p:cNvSpPr/>
          <p:nvPr/>
        </p:nvSpPr>
        <p:spPr>
          <a:xfrm>
            <a:off x="8652679" y="2359322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A347E6B0-5B69-4673-B414-3A928DA04D94}"/>
              </a:ext>
            </a:extLst>
          </p:cNvPr>
          <p:cNvGrpSpPr/>
          <p:nvPr/>
        </p:nvGrpSpPr>
        <p:grpSpPr>
          <a:xfrm>
            <a:off x="4602982" y="2950909"/>
            <a:ext cx="684000" cy="499863"/>
            <a:chOff x="9091314" y="4676572"/>
            <a:chExt cx="684000" cy="499863"/>
          </a:xfrm>
        </p:grpSpPr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xmlns="" id="{8DD61875-E3F2-4A35-912F-3B26105A495C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5B7622A7-6A81-4B6F-9F50-385DCB9F6997}"/>
                </a:ext>
              </a:extLst>
            </p:cNvPr>
            <p:cNvSpPr/>
            <p:nvPr/>
          </p:nvSpPr>
          <p:spPr>
            <a:xfrm>
              <a:off x="9223160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A7842443-0ABE-4A1D-85EB-8A4DBFCE01BE}"/>
              </a:ext>
            </a:extLst>
          </p:cNvPr>
          <p:cNvCxnSpPr>
            <a:cxnSpLocks/>
            <a:stCxn id="28" idx="3"/>
            <a:endCxn id="19" idx="1"/>
          </p:cNvCxnSpPr>
          <p:nvPr/>
        </p:nvCxnSpPr>
        <p:spPr>
          <a:xfrm>
            <a:off x="5286982" y="3200841"/>
            <a:ext cx="1787505" cy="903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F387746-BCB4-4E37-BEC6-8B78DD33A2BF}"/>
              </a:ext>
            </a:extLst>
          </p:cNvPr>
          <p:cNvGrpSpPr/>
          <p:nvPr/>
        </p:nvGrpSpPr>
        <p:grpSpPr>
          <a:xfrm>
            <a:off x="2481918" y="2985806"/>
            <a:ext cx="1770269" cy="426931"/>
            <a:chOff x="1874832" y="499362"/>
            <a:chExt cx="1523551" cy="61107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955E8CD-196A-494E-BE16-4D37C0A5AEA0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37EBB5A2-9E75-4CCB-8372-45DE2ACB7F68}"/>
                </a:ext>
              </a:extLst>
            </p:cNvPr>
            <p:cNvSpPr/>
            <p:nvPr/>
          </p:nvSpPr>
          <p:spPr>
            <a:xfrm>
              <a:off x="1932381" y="505607"/>
              <a:ext cx="140856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Pending Merchant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378884D-332C-4ED1-B867-713A3BCAC819}"/>
              </a:ext>
            </a:extLst>
          </p:cNvPr>
          <p:cNvCxnSpPr>
            <a:cxnSpLocks/>
            <a:stCxn id="32" idx="3"/>
            <a:endCxn id="28" idx="1"/>
          </p:cNvCxnSpPr>
          <p:nvPr/>
        </p:nvCxnSpPr>
        <p:spPr>
          <a:xfrm>
            <a:off x="4252187" y="3199272"/>
            <a:ext cx="350795" cy="15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C8D8AEC-B4A5-4E1A-AE98-AB9E03D00ADB}"/>
              </a:ext>
            </a:extLst>
          </p:cNvPr>
          <p:cNvSpPr/>
          <p:nvPr/>
        </p:nvSpPr>
        <p:spPr>
          <a:xfrm>
            <a:off x="4202920" y="3317446"/>
            <a:ext cx="60465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Pending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680665C-17FE-402A-AC52-F2F17FE9571B}"/>
              </a:ext>
            </a:extLst>
          </p:cNvPr>
          <p:cNvSpPr/>
          <p:nvPr/>
        </p:nvSpPr>
        <p:spPr>
          <a:xfrm>
            <a:off x="5327119" y="3204658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E58E0AE0-E647-4AC8-8768-D6EEB368E5A1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591455" y="3209878"/>
            <a:ext cx="244275" cy="160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BF52F29-E2B7-407F-A368-3C3954B86652}"/>
              </a:ext>
            </a:extLst>
          </p:cNvPr>
          <p:cNvGrpSpPr/>
          <p:nvPr/>
        </p:nvGrpSpPr>
        <p:grpSpPr>
          <a:xfrm>
            <a:off x="2856729" y="4219917"/>
            <a:ext cx="2001631" cy="426931"/>
            <a:chOff x="1874832" y="499362"/>
            <a:chExt cx="1523551" cy="61107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25970B4E-7997-4CB1-A135-D856D100F04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909CCE1C-3A33-4267-9D10-3F7442DF1BD0}"/>
                </a:ext>
              </a:extLst>
            </p:cNvPr>
            <p:cNvSpPr/>
            <p:nvPr/>
          </p:nvSpPr>
          <p:spPr>
            <a:xfrm>
              <a:off x="1892874" y="505607"/>
              <a:ext cx="148758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Go Live Preparation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Go Live Confirmation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D5EEE85C-55CA-41F3-A1D5-E39BA1E1365E}"/>
              </a:ext>
            </a:extLst>
          </p:cNvPr>
          <p:cNvGrpSpPr/>
          <p:nvPr/>
        </p:nvGrpSpPr>
        <p:grpSpPr>
          <a:xfrm>
            <a:off x="9667875" y="5113806"/>
            <a:ext cx="1539600" cy="426931"/>
            <a:chOff x="1874832" y="499362"/>
            <a:chExt cx="1523551" cy="61107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C0732EA0-D81B-45F1-BF35-49B3423A1859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FB392107-35B8-41DE-A6BB-F6603C1A906D}"/>
                </a:ext>
              </a:extLst>
            </p:cNvPr>
            <p:cNvSpPr/>
            <p:nvPr/>
          </p:nvSpPr>
          <p:spPr>
            <a:xfrm>
              <a:off x="1994493" y="505607"/>
              <a:ext cx="1284352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Live Merchant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</a:t>
              </a:r>
              <a:r>
                <a:rPr lang="en-US" sz="1050" i="1" kern="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State:Live</a:t>
              </a: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Plan </a:t>
              </a:r>
              <a:r>
                <a:rPr lang="en-US" sz="1050" i="1" kern="0" dirty="0" err="1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iSeller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44" name="Connector: Elbow 215">
            <a:extLst>
              <a:ext uri="{FF2B5EF4-FFF2-40B4-BE49-F238E27FC236}">
                <a16:creationId xmlns:a16="http://schemas.microsoft.com/office/drawing/2014/main" xmlns="" id="{57471921-34A4-4438-B1CB-26E957160245}"/>
              </a:ext>
            </a:extLst>
          </p:cNvPr>
          <p:cNvCxnSpPr>
            <a:cxnSpLocks/>
            <a:stCxn id="39" idx="2"/>
            <a:endCxn id="51" idx="0"/>
          </p:cNvCxnSpPr>
          <p:nvPr/>
        </p:nvCxnSpPr>
        <p:spPr>
          <a:xfrm rot="16200000" flipH="1">
            <a:off x="4183748" y="4320644"/>
            <a:ext cx="435031" cy="108743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2D2E566A-0224-403A-B2E1-31ABFEBEE9A8}"/>
              </a:ext>
            </a:extLst>
          </p:cNvPr>
          <p:cNvGrpSpPr/>
          <p:nvPr/>
        </p:nvGrpSpPr>
        <p:grpSpPr>
          <a:xfrm>
            <a:off x="11312230" y="5082999"/>
            <a:ext cx="684000" cy="514409"/>
            <a:chOff x="9091314" y="4676572"/>
            <a:chExt cx="684000" cy="514409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xmlns="" id="{839AF981-B4F0-4D4E-AA89-E983FB3875DF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427877DF-20C1-4619-924E-B1ABAD091A69}"/>
                </a:ext>
              </a:extLst>
            </p:cNvPr>
            <p:cNvSpPr/>
            <p:nvPr/>
          </p:nvSpPr>
          <p:spPr>
            <a:xfrm>
              <a:off x="9223159" y="4775483"/>
              <a:ext cx="420308" cy="4154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8" name="Connector: Elbow 219">
            <a:extLst>
              <a:ext uri="{FF2B5EF4-FFF2-40B4-BE49-F238E27FC236}">
                <a16:creationId xmlns:a16="http://schemas.microsoft.com/office/drawing/2014/main" xmlns="" id="{1D6D8978-8264-4193-8F88-1D33628B79F6}"/>
              </a:ext>
            </a:extLst>
          </p:cNvPr>
          <p:cNvCxnSpPr>
            <a:cxnSpLocks/>
            <a:stCxn id="46" idx="0"/>
            <a:endCxn id="39" idx="3"/>
          </p:cNvCxnSpPr>
          <p:nvPr/>
        </p:nvCxnSpPr>
        <p:spPr>
          <a:xfrm rot="16200000" flipV="1">
            <a:off x="7931487" y="1360256"/>
            <a:ext cx="649616" cy="679587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618924D3-3B0C-4992-9A8B-A18DCF5903B5}"/>
              </a:ext>
            </a:extLst>
          </p:cNvPr>
          <p:cNvSpPr/>
          <p:nvPr/>
        </p:nvSpPr>
        <p:spPr>
          <a:xfrm>
            <a:off x="11178557" y="4435385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DA08913-3D0D-43BE-92FD-DDDACDD1ED38}"/>
              </a:ext>
            </a:extLst>
          </p:cNvPr>
          <p:cNvGrpSpPr/>
          <p:nvPr/>
        </p:nvGrpSpPr>
        <p:grpSpPr>
          <a:xfrm>
            <a:off x="4602982" y="5081879"/>
            <a:ext cx="684000" cy="499863"/>
            <a:chOff x="9091314" y="4676572"/>
            <a:chExt cx="684000" cy="499863"/>
          </a:xfrm>
        </p:grpSpPr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xmlns="" id="{23B3408D-4289-4D13-9EF3-B739DBBFD609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A3C3ECA0-F17A-436F-A6FC-7773FE431D40}"/>
                </a:ext>
              </a:extLst>
            </p:cNvPr>
            <p:cNvSpPr/>
            <p:nvPr/>
          </p:nvSpPr>
          <p:spPr>
            <a:xfrm>
              <a:off x="9223160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7D68AEB9-44E7-4D56-9022-429CCD6F94D9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 flipV="1">
            <a:off x="5286982" y="5327272"/>
            <a:ext cx="4380893" cy="453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2587254A-13EA-46D1-BF2A-7CCEED2898FE}"/>
              </a:ext>
            </a:extLst>
          </p:cNvPr>
          <p:cNvGrpSpPr/>
          <p:nvPr/>
        </p:nvGrpSpPr>
        <p:grpSpPr>
          <a:xfrm>
            <a:off x="2331167" y="5116776"/>
            <a:ext cx="2020067" cy="426931"/>
            <a:chOff x="1797731" y="499362"/>
            <a:chExt cx="1677866" cy="61107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C8027764-8882-40E5-9C6B-1E3108E6AD6F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1ED63BCE-7386-4C17-97E5-4614792C9DE6}"/>
                </a:ext>
              </a:extLst>
            </p:cNvPr>
            <p:cNvSpPr/>
            <p:nvPr/>
          </p:nvSpPr>
          <p:spPr>
            <a:xfrm>
              <a:off x="1797731" y="505607"/>
              <a:ext cx="1677866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Go Live Preparation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Merchant Restoration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4DE831AE-13F6-4907-B1B0-087A6ACB2737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>
            <a:off x="4258272" y="5330242"/>
            <a:ext cx="344710" cy="15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1ADECBA8-30B3-4183-8FB7-B298B3FC432F}"/>
              </a:ext>
            </a:extLst>
          </p:cNvPr>
          <p:cNvSpPr/>
          <p:nvPr/>
        </p:nvSpPr>
        <p:spPr>
          <a:xfrm>
            <a:off x="4202920" y="5448416"/>
            <a:ext cx="60465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Pending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60BFB643-F178-41DB-BE28-1F08D7E584EC}"/>
              </a:ext>
            </a:extLst>
          </p:cNvPr>
          <p:cNvSpPr/>
          <p:nvPr/>
        </p:nvSpPr>
        <p:spPr>
          <a:xfrm>
            <a:off x="5284607" y="5351316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655CB3EB-A752-467B-8019-7B34779B4778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11207475" y="5327272"/>
            <a:ext cx="104755" cy="565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Connector: Elbow 233">
            <a:extLst>
              <a:ext uri="{FF2B5EF4-FFF2-40B4-BE49-F238E27FC236}">
                <a16:creationId xmlns:a16="http://schemas.microsoft.com/office/drawing/2014/main" xmlns="" id="{097A83AA-33F5-411D-AFB9-A244AAC074DA}"/>
              </a:ext>
            </a:extLst>
          </p:cNvPr>
          <p:cNvCxnSpPr>
            <a:cxnSpLocks/>
            <a:stCxn id="23" idx="2"/>
            <a:endCxn id="39" idx="0"/>
          </p:cNvCxnSpPr>
          <p:nvPr/>
        </p:nvCxnSpPr>
        <p:spPr>
          <a:xfrm rot="5400000">
            <a:off x="6138388" y="1180575"/>
            <a:ext cx="758500" cy="532018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782164D6-943E-43BE-A28E-99659316A0F3}"/>
              </a:ext>
            </a:extLst>
          </p:cNvPr>
          <p:cNvSpPr/>
          <p:nvPr/>
        </p:nvSpPr>
        <p:spPr>
          <a:xfrm>
            <a:off x="8652679" y="3577508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E2F2310B-32D0-4115-B419-3AC6541177DB}"/>
              </a:ext>
            </a:extLst>
          </p:cNvPr>
          <p:cNvGrpSpPr/>
          <p:nvPr/>
        </p:nvGrpSpPr>
        <p:grpSpPr>
          <a:xfrm>
            <a:off x="2701217" y="6191991"/>
            <a:ext cx="2001631" cy="426931"/>
            <a:chOff x="1874832" y="499362"/>
            <a:chExt cx="1523551" cy="61107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BE747E71-2969-4DE6-83DD-501310A2B2B1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1918FB17-1ADE-4547-9BEB-922A41131188}"/>
                </a:ext>
              </a:extLst>
            </p:cNvPr>
            <p:cNvSpPr/>
            <p:nvPr/>
          </p:nvSpPr>
          <p:spPr>
            <a:xfrm>
              <a:off x="2045390" y="505607"/>
              <a:ext cx="118255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Live Merchant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</a:t>
              </a: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Live Merchant</a:t>
              </a:r>
            </a:p>
          </p:txBody>
        </p:sp>
      </p:grpSp>
      <p:cxnSp>
        <p:nvCxnSpPr>
          <p:cNvPr id="66" name="Connector: Elbow 238">
            <a:extLst>
              <a:ext uri="{FF2B5EF4-FFF2-40B4-BE49-F238E27FC236}">
                <a16:creationId xmlns:a16="http://schemas.microsoft.com/office/drawing/2014/main" xmlns="" id="{D9568BDC-5924-42F2-960B-5EDE83CFEB3A}"/>
              </a:ext>
            </a:extLst>
          </p:cNvPr>
          <p:cNvCxnSpPr>
            <a:cxnSpLocks/>
            <a:stCxn id="46" idx="2"/>
            <a:endCxn id="64" idx="0"/>
          </p:cNvCxnSpPr>
          <p:nvPr/>
        </p:nvCxnSpPr>
        <p:spPr>
          <a:xfrm rot="5400000">
            <a:off x="7373568" y="1911328"/>
            <a:ext cx="609129" cy="795219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2D59E35F-5679-4C07-95FD-720584B8D1EF}"/>
              </a:ext>
            </a:extLst>
          </p:cNvPr>
          <p:cNvSpPr/>
          <p:nvPr/>
        </p:nvSpPr>
        <p:spPr>
          <a:xfrm>
            <a:off x="11116221" y="5640154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68" name="Google Shape;506;p3"/>
          <p:cNvSpPr txBox="1"/>
          <p:nvPr/>
        </p:nvSpPr>
        <p:spPr>
          <a:xfrm>
            <a:off x="1197168" y="119555"/>
            <a:ext cx="99695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(Trial)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3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xmlns="" id="{CF55A425-5B8A-40CE-8280-8E6ABA06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6853"/>
              </p:ext>
            </p:extLst>
          </p:nvPr>
        </p:nvGraphicFramePr>
        <p:xfrm>
          <a:off x="126851" y="845127"/>
          <a:ext cx="11884169" cy="6012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6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1223493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2717442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2408349">
                  <a:extLst>
                    <a:ext uri="{9D8B030D-6E8A-4147-A177-3AD203B41FA5}">
                      <a16:colId xmlns:a16="http://schemas.microsoft.com/office/drawing/2014/main" xmlns="" val="184054307"/>
                    </a:ext>
                  </a:extLst>
                </a:gridCol>
                <a:gridCol w="3168203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  <a:gridCol w="857916">
                  <a:extLst>
                    <a:ext uri="{9D8B030D-6E8A-4147-A177-3AD203B41FA5}">
                      <a16:colId xmlns:a16="http://schemas.microsoft.com/office/drawing/2014/main" xmlns="" val="2348416815"/>
                    </a:ext>
                  </a:extLst>
                </a:gridCol>
              </a:tblGrid>
              <a:tr h="3858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SR-ADO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iSeller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627053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526860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15</a:t>
            </a:fld>
            <a:endParaRPr lang="en-AU" dirty="0">
              <a:solidFill>
                <a:srgbClr val="FE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EDE0BDA-E505-4298-8A46-A9DA71B9C141}"/>
              </a:ext>
            </a:extLst>
          </p:cNvPr>
          <p:cNvGrpSpPr/>
          <p:nvPr/>
        </p:nvGrpSpPr>
        <p:grpSpPr>
          <a:xfrm>
            <a:off x="1972707" y="1410903"/>
            <a:ext cx="518092" cy="504568"/>
            <a:chOff x="859257" y="557606"/>
            <a:chExt cx="518092" cy="5045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EA1DFDB-BDE3-4F3E-997E-BCB0CA32791B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D83F055-9269-4788-AC6D-1756B16D797F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8DE95B3-F343-47F8-90BF-80320DC5CE48}"/>
              </a:ext>
            </a:extLst>
          </p:cNvPr>
          <p:cNvGrpSpPr/>
          <p:nvPr/>
        </p:nvGrpSpPr>
        <p:grpSpPr>
          <a:xfrm>
            <a:off x="1697059" y="2070899"/>
            <a:ext cx="1081620" cy="426931"/>
            <a:chOff x="1874832" y="499362"/>
            <a:chExt cx="1523551" cy="61107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18DE675-4365-4075-8615-45A8052B857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77A12C1-DC61-4D6A-9D29-5FAF4CDA6C3B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A9A82BB-3C23-4682-87FB-A5896885F42A}"/>
              </a:ext>
            </a:extLst>
          </p:cNvPr>
          <p:cNvGrpSpPr/>
          <p:nvPr/>
        </p:nvGrpSpPr>
        <p:grpSpPr>
          <a:xfrm>
            <a:off x="4165166" y="1410903"/>
            <a:ext cx="518092" cy="504568"/>
            <a:chOff x="859257" y="557606"/>
            <a:chExt cx="518092" cy="50456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9AE409D8-CBE0-41E5-A533-EB4EE151F91C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2A07DA3-134B-4B8D-9AB7-1926EA28B8D0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59FE9DE-D986-41F5-A1FF-CD30D65F74AC}"/>
              </a:ext>
            </a:extLst>
          </p:cNvPr>
          <p:cNvGrpSpPr/>
          <p:nvPr/>
        </p:nvGrpSpPr>
        <p:grpSpPr>
          <a:xfrm>
            <a:off x="3432317" y="2070899"/>
            <a:ext cx="2001625" cy="426931"/>
            <a:chOff x="1874832" y="499362"/>
            <a:chExt cx="1523551" cy="61107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7A5E0E8-F210-4B2F-8317-5B94725BB244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17F8FE77-0D28-4D4B-AD5B-372AA5BC3C7D}"/>
                </a:ext>
              </a:extLst>
            </p:cNvPr>
            <p:cNvSpPr/>
            <p:nvPr/>
          </p:nvSpPr>
          <p:spPr>
            <a:xfrm>
              <a:off x="1936336" y="587522"/>
              <a:ext cx="138784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11E118C-835C-4361-9566-44937BC067DE}"/>
              </a:ext>
            </a:extLst>
          </p:cNvPr>
          <p:cNvGrpSpPr/>
          <p:nvPr/>
        </p:nvGrpSpPr>
        <p:grpSpPr>
          <a:xfrm>
            <a:off x="3438147" y="2894047"/>
            <a:ext cx="2001626" cy="426931"/>
            <a:chOff x="1874832" y="499362"/>
            <a:chExt cx="1523551" cy="61107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755C4D9B-2C11-4260-AEAE-AE66FF7E52F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4C09AE5-72D4-48F5-9305-D153C291B4FC}"/>
                </a:ext>
              </a:extLst>
            </p:cNvPr>
            <p:cNvSpPr/>
            <p:nvPr/>
          </p:nvSpPr>
          <p:spPr>
            <a:xfrm>
              <a:off x="2117981" y="505608"/>
              <a:ext cx="1037360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Hasil Submit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Submit Request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DABB5601-5F52-438F-880F-886D4E18915E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 flipH="1">
            <a:off x="2237869" y="1915471"/>
            <a:ext cx="930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E8E4DF6-9568-4BDD-9023-6ABC12AFBC95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4431258" y="1915471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Connector: Elbow 138">
            <a:extLst>
              <a:ext uri="{FF2B5EF4-FFF2-40B4-BE49-F238E27FC236}">
                <a16:creationId xmlns:a16="http://schemas.microsoft.com/office/drawing/2014/main" xmlns="" id="{503C8318-647C-4E05-9BFC-A2D1820F4ECB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3140306" y="1595392"/>
            <a:ext cx="396217" cy="220109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FAB99ED9-C874-42FB-B542-8D8B426203DB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4433130" y="2497830"/>
            <a:ext cx="5830" cy="396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B58F7FF-C3B1-456B-B2ED-36B8C2CC8062}"/>
              </a:ext>
            </a:extLst>
          </p:cNvPr>
          <p:cNvSpPr/>
          <p:nvPr/>
        </p:nvSpPr>
        <p:spPr>
          <a:xfrm>
            <a:off x="4353004" y="2476127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155D4F29-FDAA-4E08-B760-9C32B5A4C7A5}"/>
              </a:ext>
            </a:extLst>
          </p:cNvPr>
          <p:cNvGrpSpPr/>
          <p:nvPr/>
        </p:nvGrpSpPr>
        <p:grpSpPr>
          <a:xfrm>
            <a:off x="4101164" y="3466374"/>
            <a:ext cx="684000" cy="499863"/>
            <a:chOff x="7220672" y="3522360"/>
            <a:chExt cx="684000" cy="4998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E98D4EF7-F653-406E-8EAD-5E9D5DE68AD1}"/>
                </a:ext>
              </a:extLst>
            </p:cNvPr>
            <p:cNvSpPr/>
            <p:nvPr/>
          </p:nvSpPr>
          <p:spPr>
            <a:xfrm>
              <a:off x="7349477" y="3609613"/>
              <a:ext cx="42030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xmlns="" id="{0F57E425-5D70-466A-B740-1F2772C0E5C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362BD0B4-7E41-4330-9157-E28012932B96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>
            <a:off x="4438960" y="3320978"/>
            <a:ext cx="4204" cy="1453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A419B47-5E6E-4A6F-B5DF-F938B4CF35EE}"/>
              </a:ext>
            </a:extLst>
          </p:cNvPr>
          <p:cNvSpPr/>
          <p:nvPr/>
        </p:nvSpPr>
        <p:spPr>
          <a:xfrm>
            <a:off x="2225322" y="2671932"/>
            <a:ext cx="553357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F969D75B-D60A-4E45-A71C-69394EEE0409}"/>
              </a:ext>
            </a:extLst>
          </p:cNvPr>
          <p:cNvGrpSpPr/>
          <p:nvPr/>
        </p:nvGrpSpPr>
        <p:grpSpPr>
          <a:xfrm>
            <a:off x="111976" y="3461367"/>
            <a:ext cx="1488358" cy="530519"/>
            <a:chOff x="1809910" y="499362"/>
            <a:chExt cx="1653503" cy="61107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68AA985E-7249-49CF-8711-90708713CF6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118B3D39-B456-4423-878C-4C2F86F063CA}"/>
                </a:ext>
              </a:extLst>
            </p:cNvPr>
            <p:cNvSpPr/>
            <p:nvPr/>
          </p:nvSpPr>
          <p:spPr>
            <a:xfrm>
              <a:off x="1809910" y="595217"/>
              <a:ext cx="1653503" cy="415498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Permintaan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Dokumen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Collect Document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60C2E5E-0737-4539-99CF-59A09D61EAEC}"/>
              </a:ext>
            </a:extLst>
          </p:cNvPr>
          <p:cNvCxnSpPr>
            <a:cxnSpLocks/>
            <a:stCxn id="33" idx="1"/>
            <a:endCxn id="37" idx="3"/>
          </p:cNvCxnSpPr>
          <p:nvPr/>
        </p:nvCxnSpPr>
        <p:spPr>
          <a:xfrm flipH="1">
            <a:off x="1541799" y="3716306"/>
            <a:ext cx="2559365" cy="1032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A1A5731-9A23-4266-A91D-91EA64B72FA4}"/>
              </a:ext>
            </a:extLst>
          </p:cNvPr>
          <p:cNvSpPr/>
          <p:nvPr/>
        </p:nvSpPr>
        <p:spPr>
          <a:xfrm>
            <a:off x="3005741" y="3515333"/>
            <a:ext cx="112242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Collect Document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2A274D1-FF6D-4F77-91D5-6472075563A5}"/>
              </a:ext>
            </a:extLst>
          </p:cNvPr>
          <p:cNvGrpSpPr/>
          <p:nvPr/>
        </p:nvGrpSpPr>
        <p:grpSpPr>
          <a:xfrm>
            <a:off x="8055685" y="4436284"/>
            <a:ext cx="1874585" cy="426931"/>
            <a:chOff x="1874832" y="499362"/>
            <a:chExt cx="1523551" cy="61107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E4435FE3-3A0C-4143-9699-7D883F646BBB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AD213580-3237-4DFA-B4FD-31E54605EF94}"/>
                </a:ext>
              </a:extLst>
            </p:cNvPr>
            <p:cNvSpPr/>
            <p:nvPr/>
          </p:nvSpPr>
          <p:spPr>
            <a:xfrm>
              <a:off x="2069155" y="505608"/>
              <a:ext cx="113502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Cek &amp;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Registrasi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Data Entry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4728930" y="3516838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45" name="Connector: Elbow 174">
            <a:extLst>
              <a:ext uri="{FF2B5EF4-FFF2-40B4-BE49-F238E27FC236}">
                <a16:creationId xmlns:a16="http://schemas.microsoft.com/office/drawing/2014/main" xmlns="" id="{67BD1BEF-6EDF-41EA-A6DB-598CBC2AC138}"/>
              </a:ext>
            </a:extLst>
          </p:cNvPr>
          <p:cNvCxnSpPr>
            <a:cxnSpLocks/>
            <a:stCxn id="49" idx="0"/>
            <a:endCxn id="24" idx="3"/>
          </p:cNvCxnSpPr>
          <p:nvPr/>
        </p:nvCxnSpPr>
        <p:spPr>
          <a:xfrm rot="16200000" flipV="1">
            <a:off x="7326177" y="1221110"/>
            <a:ext cx="1294031" cy="5066838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Connector: Elbow 177">
            <a:extLst>
              <a:ext uri="{FF2B5EF4-FFF2-40B4-BE49-F238E27FC236}">
                <a16:creationId xmlns:a16="http://schemas.microsoft.com/office/drawing/2014/main" xmlns="" id="{1DCC84F5-5902-4DF3-A47E-6AB244356737}"/>
              </a:ext>
            </a:extLst>
          </p:cNvPr>
          <p:cNvCxnSpPr>
            <a:cxnSpLocks/>
            <a:stCxn id="37" idx="0"/>
            <a:endCxn id="24" idx="1"/>
          </p:cNvCxnSpPr>
          <p:nvPr/>
        </p:nvCxnSpPr>
        <p:spPr>
          <a:xfrm rot="5400000" flipH="1" flipV="1">
            <a:off x="1970200" y="1993420"/>
            <a:ext cx="353854" cy="258204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D2E5E061-8800-4318-A606-EFC4DED04ABC}"/>
              </a:ext>
            </a:extLst>
          </p:cNvPr>
          <p:cNvSpPr/>
          <p:nvPr/>
        </p:nvSpPr>
        <p:spPr>
          <a:xfrm>
            <a:off x="1110600" y="3098066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8C0037A1-90C1-42BB-A752-872B68BA2071}"/>
              </a:ext>
            </a:extLst>
          </p:cNvPr>
          <p:cNvGrpSpPr/>
          <p:nvPr/>
        </p:nvGrpSpPr>
        <p:grpSpPr>
          <a:xfrm>
            <a:off x="10164611" y="4401544"/>
            <a:ext cx="684000" cy="499863"/>
            <a:chOff x="11282896" y="3517736"/>
            <a:chExt cx="684000" cy="499863"/>
          </a:xfrm>
        </p:grpSpPr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xmlns="" id="{AD9EC51B-6B49-470C-B740-F32CE0A20842}"/>
                </a:ext>
              </a:extLst>
            </p:cNvPr>
            <p:cNvSpPr/>
            <p:nvPr/>
          </p:nvSpPr>
          <p:spPr>
            <a:xfrm>
              <a:off x="11282896" y="3517736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993B8C42-9BE2-46EC-9696-D71D19C7E978}"/>
                </a:ext>
              </a:extLst>
            </p:cNvPr>
            <p:cNvSpPr/>
            <p:nvPr/>
          </p:nvSpPr>
          <p:spPr>
            <a:xfrm>
              <a:off x="11414741" y="3616647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B000F583-E526-40A7-9A65-8B61873C5A17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9930270" y="4649750"/>
            <a:ext cx="234341" cy="172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CAE9499-1D10-4C3B-A586-DDCA0A7D2644}"/>
              </a:ext>
            </a:extLst>
          </p:cNvPr>
          <p:cNvSpPr/>
          <p:nvPr/>
        </p:nvSpPr>
        <p:spPr>
          <a:xfrm>
            <a:off x="9993000" y="3082284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53" name="Connector: Elbow 220">
            <a:extLst>
              <a:ext uri="{FF2B5EF4-FFF2-40B4-BE49-F238E27FC236}">
                <a16:creationId xmlns:a16="http://schemas.microsoft.com/office/drawing/2014/main" xmlns="" id="{D7716EA5-9CD7-4867-BB01-30CA058A5B54}"/>
              </a:ext>
            </a:extLst>
          </p:cNvPr>
          <p:cNvCxnSpPr>
            <a:cxnSpLocks/>
            <a:stCxn id="49" idx="2"/>
            <a:endCxn id="56" idx="3"/>
          </p:cNvCxnSpPr>
          <p:nvPr/>
        </p:nvCxnSpPr>
        <p:spPr>
          <a:xfrm rot="5400000">
            <a:off x="9698439" y="5144605"/>
            <a:ext cx="1051371" cy="564975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176BE6A0-8FB3-4F60-BF5C-A80DC4CA9683}"/>
              </a:ext>
            </a:extLst>
          </p:cNvPr>
          <p:cNvSpPr/>
          <p:nvPr/>
        </p:nvSpPr>
        <p:spPr>
          <a:xfrm>
            <a:off x="9971245" y="5722765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7C61E2E2-99F5-4A39-96B9-630981B89E4D}"/>
              </a:ext>
            </a:extLst>
          </p:cNvPr>
          <p:cNvGrpSpPr/>
          <p:nvPr/>
        </p:nvGrpSpPr>
        <p:grpSpPr>
          <a:xfrm>
            <a:off x="8171367" y="5739312"/>
            <a:ext cx="1770269" cy="426931"/>
            <a:chOff x="1874832" y="499362"/>
            <a:chExt cx="1523551" cy="61107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4673B585-B9A3-45FD-921E-301B5C3485E9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C8FEBA3D-20C0-4C51-ACE2-B55786B37580}"/>
                </a:ext>
              </a:extLst>
            </p:cNvPr>
            <p:cNvSpPr/>
            <p:nvPr/>
          </p:nvSpPr>
          <p:spPr>
            <a:xfrm>
              <a:off x="1926034" y="505607"/>
              <a:ext cx="142126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Go Live Preparation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Store Setup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58" name="Connector: Elbow 153">
            <a:extLst>
              <a:ext uri="{FF2B5EF4-FFF2-40B4-BE49-F238E27FC236}">
                <a16:creationId xmlns:a16="http://schemas.microsoft.com/office/drawing/2014/main" xmlns="" id="{D12D5DE2-F4F1-4C1B-B6B2-25FC14F91841}"/>
              </a:ext>
            </a:extLst>
          </p:cNvPr>
          <p:cNvCxnSpPr>
            <a:cxnSpLocks/>
            <a:stCxn id="56" idx="1"/>
            <a:endCxn id="80" idx="0"/>
          </p:cNvCxnSpPr>
          <p:nvPr/>
        </p:nvCxnSpPr>
        <p:spPr>
          <a:xfrm rot="10800000" flipV="1">
            <a:off x="4249377" y="5952778"/>
            <a:ext cx="3921990" cy="297514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EE4BE731-E1F5-49E2-97FF-90CC4BFE9421}"/>
              </a:ext>
            </a:extLst>
          </p:cNvPr>
          <p:cNvGrpSpPr/>
          <p:nvPr/>
        </p:nvGrpSpPr>
        <p:grpSpPr>
          <a:xfrm>
            <a:off x="8055685" y="2344084"/>
            <a:ext cx="2001631" cy="426931"/>
            <a:chOff x="1874832" y="499362"/>
            <a:chExt cx="1523551" cy="61107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AF8CE34E-9938-4E1C-8923-1E9A7EA958C4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E6651B48-EC30-43D7-81D1-B2707D29C6F5}"/>
                </a:ext>
              </a:extLst>
            </p:cNvPr>
            <p:cNvSpPr/>
            <p:nvPr/>
          </p:nvSpPr>
          <p:spPr>
            <a:xfrm>
              <a:off x="2137506" y="621245"/>
              <a:ext cx="998312" cy="363438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Merchant Test</a:t>
              </a:r>
            </a:p>
          </p:txBody>
        </p:sp>
      </p:grpSp>
      <p:cxnSp>
        <p:nvCxnSpPr>
          <p:cNvPr id="62" name="Connector: Elbow 109">
            <a:extLst>
              <a:ext uri="{FF2B5EF4-FFF2-40B4-BE49-F238E27FC236}">
                <a16:creationId xmlns:a16="http://schemas.microsoft.com/office/drawing/2014/main" xmlns="" id="{A7FA5483-ADE5-4E66-8918-BC76BEF67D48}"/>
              </a:ext>
            </a:extLst>
          </p:cNvPr>
          <p:cNvCxnSpPr>
            <a:cxnSpLocks/>
            <a:stCxn id="49" idx="3"/>
            <a:endCxn id="60" idx="3"/>
          </p:cNvCxnSpPr>
          <p:nvPr/>
        </p:nvCxnSpPr>
        <p:spPr>
          <a:xfrm flipH="1" flipV="1">
            <a:off x="10057316" y="2557550"/>
            <a:ext cx="791295" cy="2093926"/>
          </a:xfrm>
          <a:prstGeom prst="bentConnector3">
            <a:avLst>
              <a:gd name="adj1" fmla="val -28889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3F458BAC-8C16-4562-9A12-BEB01C38E852}"/>
              </a:ext>
            </a:extLst>
          </p:cNvPr>
          <p:cNvSpPr/>
          <p:nvPr/>
        </p:nvSpPr>
        <p:spPr>
          <a:xfrm>
            <a:off x="10026979" y="2277683"/>
            <a:ext cx="93166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Merchant Test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224D6DFF-D038-4E0C-BE75-695808EAC77A}"/>
              </a:ext>
            </a:extLst>
          </p:cNvPr>
          <p:cNvGrpSpPr/>
          <p:nvPr/>
        </p:nvGrpSpPr>
        <p:grpSpPr>
          <a:xfrm>
            <a:off x="2974105" y="3974187"/>
            <a:ext cx="1373488" cy="426931"/>
            <a:chOff x="1874832" y="499362"/>
            <a:chExt cx="1523551" cy="61107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02D614FD-9BBA-4306-85DD-399CF00458B1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CE30586C-9E93-4622-93EF-94337A4968E1}"/>
                </a:ext>
              </a:extLst>
            </p:cNvPr>
            <p:cNvSpPr/>
            <p:nvPr/>
          </p:nvSpPr>
          <p:spPr>
            <a:xfrm>
              <a:off x="1983981" y="505607"/>
              <a:ext cx="130537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Trial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Re-Approach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67" name="Connector: Elbow 125">
            <a:extLst>
              <a:ext uri="{FF2B5EF4-FFF2-40B4-BE49-F238E27FC236}">
                <a16:creationId xmlns:a16="http://schemas.microsoft.com/office/drawing/2014/main" xmlns="" id="{3DCE5393-36AC-4DC2-B48A-8A4FCBA258A0}"/>
              </a:ext>
            </a:extLst>
          </p:cNvPr>
          <p:cNvCxnSpPr>
            <a:cxnSpLocks/>
            <a:stCxn id="33" idx="2"/>
            <a:endCxn id="65" idx="3"/>
          </p:cNvCxnSpPr>
          <p:nvPr/>
        </p:nvCxnSpPr>
        <p:spPr>
          <a:xfrm rot="5400000">
            <a:off x="4284671" y="4029160"/>
            <a:ext cx="221416" cy="95571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B590F868-DB2B-49A0-B03E-27A7212869F7}"/>
              </a:ext>
            </a:extLst>
          </p:cNvPr>
          <p:cNvSpPr/>
          <p:nvPr/>
        </p:nvSpPr>
        <p:spPr>
          <a:xfrm>
            <a:off x="4404681" y="3966311"/>
            <a:ext cx="51328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D93B7BB9-AAAA-45F6-928F-9389635DC3E6}"/>
              </a:ext>
            </a:extLst>
          </p:cNvPr>
          <p:cNvGrpSpPr/>
          <p:nvPr/>
        </p:nvGrpSpPr>
        <p:grpSpPr>
          <a:xfrm>
            <a:off x="605527" y="1419228"/>
            <a:ext cx="518092" cy="504568"/>
            <a:chOff x="859257" y="557606"/>
            <a:chExt cx="518092" cy="50456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C8C73B6B-E164-4D0B-A85D-9D9026EEEF3E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671FF992-176B-4B40-860B-C27F4B1B239B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51DBC210-0A85-49F5-BF6B-A6FF3EF2255E}"/>
              </a:ext>
            </a:extLst>
          </p:cNvPr>
          <p:cNvGrpSpPr/>
          <p:nvPr/>
        </p:nvGrpSpPr>
        <p:grpSpPr>
          <a:xfrm>
            <a:off x="224797" y="2079515"/>
            <a:ext cx="1256960" cy="446996"/>
            <a:chOff x="1874832" y="499362"/>
            <a:chExt cx="1523551" cy="61107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E6210F26-44C1-410C-A1C2-BD1BA5B9A918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79FEB65A-BEF4-4281-BC71-DB58ACE6D567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A855E89F-2CFF-4935-B3C7-CBD6EE2DAA14}"/>
              </a:ext>
            </a:extLst>
          </p:cNvPr>
          <p:cNvCxnSpPr>
            <a:cxnSpLocks/>
            <a:stCxn id="70" idx="4"/>
            <a:endCxn id="73" idx="0"/>
          </p:cNvCxnSpPr>
          <p:nvPr/>
        </p:nvCxnSpPr>
        <p:spPr>
          <a:xfrm flipH="1">
            <a:off x="853277" y="1923796"/>
            <a:ext cx="18342" cy="15571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9024C3B9-A415-44A7-B3D9-CB3B2E177E59}"/>
              </a:ext>
            </a:extLst>
          </p:cNvPr>
          <p:cNvSpPr/>
          <p:nvPr/>
        </p:nvSpPr>
        <p:spPr>
          <a:xfrm>
            <a:off x="1083729" y="2682230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77" name="Connector: Elbow 141">
            <a:extLst>
              <a:ext uri="{FF2B5EF4-FFF2-40B4-BE49-F238E27FC236}">
                <a16:creationId xmlns:a16="http://schemas.microsoft.com/office/drawing/2014/main" xmlns="" id="{ADA113F0-C9FD-43F4-A193-F92AD658082E}"/>
              </a:ext>
            </a:extLst>
          </p:cNvPr>
          <p:cNvCxnSpPr>
            <a:cxnSpLocks/>
            <a:stCxn id="73" idx="2"/>
            <a:endCxn id="25" idx="0"/>
          </p:cNvCxnSpPr>
          <p:nvPr/>
        </p:nvCxnSpPr>
        <p:spPr>
          <a:xfrm rot="16200000" flipH="1">
            <a:off x="2460204" y="919584"/>
            <a:ext cx="371900" cy="358575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8FAC0AEA-7CF1-41DE-BE5C-8515339AED5A}"/>
              </a:ext>
            </a:extLst>
          </p:cNvPr>
          <p:cNvGrpSpPr/>
          <p:nvPr/>
        </p:nvGrpSpPr>
        <p:grpSpPr>
          <a:xfrm>
            <a:off x="3280274" y="6245929"/>
            <a:ext cx="1938058" cy="426931"/>
            <a:chOff x="1874832" y="499362"/>
            <a:chExt cx="1523551" cy="61107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DE228C26-0DF1-4EF1-A575-5D41C77BAE9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12E95CEF-DBE1-40C2-A22A-01B808C4ACF0}"/>
                </a:ext>
              </a:extLst>
            </p:cNvPr>
            <p:cNvSpPr/>
            <p:nvPr/>
          </p:nvSpPr>
          <p:spPr>
            <a:xfrm>
              <a:off x="2025993" y="505607"/>
              <a:ext cx="122134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Live Merchant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</a:t>
              </a: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Live Merchant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FAF03F6A-2339-4EFA-B2E9-468FFE365BB5}"/>
              </a:ext>
            </a:extLst>
          </p:cNvPr>
          <p:cNvGrpSpPr/>
          <p:nvPr/>
        </p:nvGrpSpPr>
        <p:grpSpPr>
          <a:xfrm>
            <a:off x="6323485" y="3151257"/>
            <a:ext cx="1534213" cy="426931"/>
            <a:chOff x="1874832" y="499362"/>
            <a:chExt cx="1523551" cy="61107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D9E73F6F-604D-42C7-9AA9-7F81FD791285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BB842C99-63EF-4455-A704-9A3144633EB7}"/>
                </a:ext>
              </a:extLst>
            </p:cNvPr>
            <p:cNvSpPr/>
            <p:nvPr/>
          </p:nvSpPr>
          <p:spPr>
            <a:xfrm>
              <a:off x="2069786" y="505608"/>
              <a:ext cx="1133752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Approval Request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Approval Request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7FCB96C0-6642-4EB5-A756-CF23A1AEB20E}"/>
              </a:ext>
            </a:extLst>
          </p:cNvPr>
          <p:cNvGrpSpPr/>
          <p:nvPr/>
        </p:nvGrpSpPr>
        <p:grpSpPr>
          <a:xfrm>
            <a:off x="6735213" y="4398819"/>
            <a:ext cx="684000" cy="499863"/>
            <a:chOff x="7220672" y="3522360"/>
            <a:chExt cx="684000" cy="49986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389629F8-CA47-4821-92FB-8D9C28FC74CA}"/>
                </a:ext>
              </a:extLst>
            </p:cNvPr>
            <p:cNvSpPr/>
            <p:nvPr/>
          </p:nvSpPr>
          <p:spPr>
            <a:xfrm>
              <a:off x="7297381" y="3685813"/>
              <a:ext cx="524503" cy="2000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Approval</a:t>
              </a:r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xmlns="" id="{595CEB58-E403-4121-BB83-60293B81036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7" name="Straight Arrow Connector 86"/>
          <p:cNvCxnSpPr>
            <a:stCxn id="82" idx="2"/>
            <a:endCxn id="86" idx="0"/>
          </p:cNvCxnSpPr>
          <p:nvPr/>
        </p:nvCxnSpPr>
        <p:spPr>
          <a:xfrm flipH="1">
            <a:off x="7077213" y="3578188"/>
            <a:ext cx="13379" cy="82063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CB4C95E-9E51-419A-AFA8-74A0CA71E1E4}"/>
              </a:ext>
            </a:extLst>
          </p:cNvPr>
          <p:cNvGrpSpPr/>
          <p:nvPr/>
        </p:nvGrpSpPr>
        <p:grpSpPr>
          <a:xfrm>
            <a:off x="2974105" y="5290274"/>
            <a:ext cx="2004668" cy="426931"/>
            <a:chOff x="1797731" y="499362"/>
            <a:chExt cx="1677866" cy="61107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DF11C813-3679-41C6-BCAB-47C7568DE82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A60F06E3-5B21-458E-A412-CB63CD3CCD05}"/>
                </a:ext>
              </a:extLst>
            </p:cNvPr>
            <p:cNvSpPr/>
            <p:nvPr/>
          </p:nvSpPr>
          <p:spPr>
            <a:xfrm>
              <a:off x="1797731" y="505607"/>
              <a:ext cx="1677866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Go Live Preparation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Sub State: Merchant Restoration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91" name="Straight Arrow Connector 90"/>
          <p:cNvCxnSpPr>
            <a:stCxn id="86" idx="3"/>
            <a:endCxn id="42" idx="1"/>
          </p:cNvCxnSpPr>
          <p:nvPr/>
        </p:nvCxnSpPr>
        <p:spPr>
          <a:xfrm>
            <a:off x="7419213" y="4648751"/>
            <a:ext cx="636472" cy="999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BC62AF99-CB72-4816-9078-101816C0D693}"/>
              </a:ext>
            </a:extLst>
          </p:cNvPr>
          <p:cNvSpPr/>
          <p:nvPr/>
        </p:nvSpPr>
        <p:spPr>
          <a:xfrm>
            <a:off x="7382571" y="4450737"/>
            <a:ext cx="63511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Approve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68652B2F-F929-4AFB-9478-D88E23793E12}"/>
              </a:ext>
            </a:extLst>
          </p:cNvPr>
          <p:cNvSpPr/>
          <p:nvPr/>
        </p:nvSpPr>
        <p:spPr>
          <a:xfrm>
            <a:off x="4917530" y="5295728"/>
            <a:ext cx="51328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94" name="Elbow Connector 93"/>
          <p:cNvCxnSpPr>
            <a:stCxn id="86" idx="1"/>
            <a:endCxn id="89" idx="3"/>
          </p:cNvCxnSpPr>
          <p:nvPr/>
        </p:nvCxnSpPr>
        <p:spPr>
          <a:xfrm rot="10800000" flipV="1">
            <a:off x="4886521" y="4648750"/>
            <a:ext cx="1848693" cy="854989"/>
          </a:xfrm>
          <a:prstGeom prst="bentConnector3">
            <a:avLst>
              <a:gd name="adj1" fmla="val 50000"/>
            </a:avLst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7FCB96C0-6642-4EB5-A756-CF23A1AEB20E}"/>
              </a:ext>
            </a:extLst>
          </p:cNvPr>
          <p:cNvGrpSpPr/>
          <p:nvPr/>
        </p:nvGrpSpPr>
        <p:grpSpPr>
          <a:xfrm>
            <a:off x="5626107" y="3819121"/>
            <a:ext cx="684000" cy="499863"/>
            <a:chOff x="7220672" y="3522360"/>
            <a:chExt cx="684000" cy="49986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89629F8-CA47-4821-92FB-8D9C28FC74CA}"/>
                </a:ext>
              </a:extLst>
            </p:cNvPr>
            <p:cNvSpPr/>
            <p:nvPr/>
          </p:nvSpPr>
          <p:spPr>
            <a:xfrm>
              <a:off x="7327036" y="3685813"/>
              <a:ext cx="465192" cy="2000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 smtClean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Eksepsi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7" name="Diamond 96">
              <a:extLst>
                <a:ext uri="{FF2B5EF4-FFF2-40B4-BE49-F238E27FC236}">
                  <a16:creationId xmlns:a16="http://schemas.microsoft.com/office/drawing/2014/main" xmlns="" id="{595CEB58-E403-4121-BB83-60293B81036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8" name="Elbow Connector 97"/>
          <p:cNvCxnSpPr>
            <a:stCxn id="33" idx="3"/>
            <a:endCxn id="97" idx="1"/>
          </p:cNvCxnSpPr>
          <p:nvPr/>
        </p:nvCxnSpPr>
        <p:spPr>
          <a:xfrm>
            <a:off x="4785164" y="3716306"/>
            <a:ext cx="840943" cy="352747"/>
          </a:xfrm>
          <a:prstGeom prst="bentConnector3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97" idx="0"/>
            <a:endCxn id="82" idx="1"/>
          </p:cNvCxnSpPr>
          <p:nvPr/>
        </p:nvCxnSpPr>
        <p:spPr>
          <a:xfrm rot="5400000" flipH="1" flipV="1">
            <a:off x="5918597" y="3414233"/>
            <a:ext cx="454398" cy="355378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5918283" y="3156084"/>
            <a:ext cx="38504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Yes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101" name="Elbow Connector 100"/>
          <p:cNvCxnSpPr>
            <a:stCxn id="97" idx="2"/>
            <a:endCxn id="42" idx="2"/>
          </p:cNvCxnSpPr>
          <p:nvPr/>
        </p:nvCxnSpPr>
        <p:spPr>
          <a:xfrm rot="16200000" flipH="1">
            <a:off x="7208427" y="3078663"/>
            <a:ext cx="544231" cy="3024871"/>
          </a:xfrm>
          <a:prstGeom prst="bentConnector3">
            <a:avLst>
              <a:gd name="adj1" fmla="val 142004"/>
            </a:avLst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8583903" y="5074138"/>
            <a:ext cx="34176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No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198" name="Google Shape;506;p3"/>
          <p:cNvSpPr txBox="1"/>
          <p:nvPr/>
        </p:nvSpPr>
        <p:spPr>
          <a:xfrm>
            <a:off x="1197168" y="119555"/>
            <a:ext cx="99695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(Non Trial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7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2088945" y="1183077"/>
            <a:ext cx="8004965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</a:t>
            </a:r>
            <a:r>
              <a:rPr lang="en-US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AKUISISI MERCHANT YOKKEBIZ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D632095-65E6-168D-5541-253CF69AE708}"/>
              </a:ext>
            </a:extLst>
          </p:cNvPr>
          <p:cNvSpPr txBox="1"/>
          <p:nvPr/>
        </p:nvSpPr>
        <p:spPr>
          <a:xfrm>
            <a:off x="2105095" y="3229947"/>
            <a:ext cx="759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SR -ADO</a:t>
            </a:r>
            <a:endParaRPr lang="en-US" sz="2800" b="1" dirty="0">
              <a:solidFill>
                <a:srgbClr val="00206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6" y="955344"/>
            <a:ext cx="10376363" cy="472502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484496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Tampilan</a:t>
            </a:r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 Login YOE – Portal Onboarding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CC6D0B-AD33-4150-8F16-CBB859705C3A}"/>
              </a:ext>
            </a:extLst>
          </p:cNvPr>
          <p:cNvSpPr txBox="1"/>
          <p:nvPr/>
        </p:nvSpPr>
        <p:spPr>
          <a:xfrm>
            <a:off x="0" y="6151172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32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32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</a:t>
            </a:r>
            <a:r>
              <a:rPr lang="en-US" sz="132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ID" sz="132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484496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Tampilan</a:t>
            </a:r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 User SR - ADO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837056"/>
            <a:ext cx="6111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endParaRPr lang="en-ID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0" y="996909"/>
            <a:ext cx="10641140" cy="47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7" y="152401"/>
            <a:ext cx="4055917" cy="6442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5491034" y="1168073"/>
            <a:ext cx="61115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NamaMercant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Alamat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PIC,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Kontak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PIC,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Jabatan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Merchant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 di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endParaRPr lang="en-US" sz="1400" b="1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Category di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Other Product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Group di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area ADO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To di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user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area ADO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tersebut</a:t>
            </a:r>
            <a:endParaRPr lang="en-ID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Ceklis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saja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ceklis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ceklis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EDC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ID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Tanggal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anggal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Akuisisi</a:t>
            </a:r>
            <a:endParaRPr lang="en-ID" b="1" i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 di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Deal Product</a:t>
            </a:r>
          </a:p>
          <a:p>
            <a:pPr marL="342900" indent="-342900">
              <a:buAutoNum type="arabicPeriod"/>
            </a:pP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ombol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i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Biru</a:t>
            </a:r>
            <a:r>
              <a:rPr lang="en-ID" b="1" i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dibawah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kolom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</a:t>
            </a:r>
          </a:p>
          <a:p>
            <a:pPr marL="342900" indent="-342900">
              <a:buAutoNum type="arabicPeriod"/>
            </a:pPr>
            <a:r>
              <a:rPr lang="en-ID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ID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7" y="3874612"/>
            <a:ext cx="2056763" cy="1520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26" y="2210616"/>
            <a:ext cx="2536423" cy="25364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82" y="2426244"/>
            <a:ext cx="1065102" cy="6614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29" y="2784557"/>
            <a:ext cx="1946527" cy="10900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01" y="2537084"/>
            <a:ext cx="2719379" cy="15909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503" y="3207224"/>
            <a:ext cx="240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Bisnis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Deal Merchant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Team MY Digital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503" y="5345527"/>
            <a:ext cx="240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Bisnis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Deal Merchant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Team Digital Business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93248" y="4111842"/>
            <a:ext cx="240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Create Dashboard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YokkeBiz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72207" y="4004120"/>
            <a:ext cx="2405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Input merchant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ke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dalam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aplikasi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ASANA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03605" y="4136484"/>
            <a:ext cx="2405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Created Report Manual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584911">
            <a:off x="2377396" y="2761793"/>
            <a:ext cx="891356" cy="3583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662449" y="3289677"/>
            <a:ext cx="891356" cy="3583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8400093" y="3299670"/>
            <a:ext cx="891356" cy="3583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0266537">
            <a:off x="2335233" y="4283274"/>
            <a:ext cx="891356" cy="3583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1" y="1995056"/>
            <a:ext cx="2092722" cy="1171867"/>
          </a:xfrm>
          <a:prstGeom prst="rect">
            <a:avLst/>
          </a:prstGeom>
        </p:spPr>
      </p:pic>
      <p:sp>
        <p:nvSpPr>
          <p:cNvPr id="35" name="Google Shape;506;p3"/>
          <p:cNvSpPr txBox="1"/>
          <p:nvPr/>
        </p:nvSpPr>
        <p:spPr>
          <a:xfrm>
            <a:off x="1494261" y="287981"/>
            <a:ext cx="89905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4AD2F5"/>
              </a:buClr>
              <a:buSzPts val="3200"/>
              <a:defRPr/>
            </a:pP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Onboarding Merchant</a:t>
            </a:r>
            <a:endParaRPr lang="en-US" sz="2800" kern="0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44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0" y="785650"/>
            <a:ext cx="10649759" cy="4811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559956"/>
            <a:ext cx="61115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Registration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Registration SR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</a:t>
            </a:r>
            <a:endParaRPr lang="en-ID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45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098703"/>
            <a:ext cx="61115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Administrator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Reference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Business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Registration Type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Document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49" y="179903"/>
            <a:ext cx="6898137" cy="5514316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7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481658"/>
            <a:ext cx="61115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Reguler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UMKM 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 Type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Perorangan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Usaha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dokmen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75" y="151988"/>
            <a:ext cx="7858125" cy="5191125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500485"/>
            <a:ext cx="61115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Merchant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kolom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Group ID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City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Owner’s Name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Email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75" y="183580"/>
            <a:ext cx="7314104" cy="5774293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5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6" y="955344"/>
            <a:ext cx="10058400" cy="4538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493680"/>
            <a:ext cx="61115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Group ID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Store ID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Name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-58777" y="3749457"/>
            <a:ext cx="414890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Type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Yes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Trial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Start Trial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Priod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Segment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Priority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Membership Type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Subcriptio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Fee Transaction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Promotion Type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Subscription Fee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Start Subscription Period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On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tambahan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On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Bundling Type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paket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Bundling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07" y="293974"/>
            <a:ext cx="7307621" cy="5691189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91" y="328025"/>
            <a:ext cx="7030318" cy="5808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6151648"/>
            <a:ext cx="6111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+Add Menu</a:t>
            </a:r>
          </a:p>
        </p:txBody>
      </p:sp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96" y="229466"/>
            <a:ext cx="6219825" cy="603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898984"/>
            <a:ext cx="6927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field-field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tersedia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format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Document</a:t>
            </a:r>
          </a:p>
        </p:txBody>
      </p:sp>
    </p:spTree>
    <p:extLst>
      <p:ext uri="{BB962C8B-B14F-4D97-AF65-F5344CB8AC3E}">
        <p14:creationId xmlns:p14="http://schemas.microsoft.com/office/powerpoint/2010/main" val="5795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84" y="328025"/>
            <a:ext cx="6726815" cy="544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6189929"/>
            <a:ext cx="6927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</a:t>
            </a: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94" y="1067233"/>
            <a:ext cx="4874692" cy="3587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317094"/>
            <a:ext cx="69272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Comments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Yes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Admin (Digital Business)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 TYB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 Live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Onboarding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283489"/>
              </p:ext>
            </p:extLst>
          </p:nvPr>
        </p:nvGraphicFramePr>
        <p:xfrm>
          <a:off x="2085242" y="823293"/>
          <a:ext cx="8230734" cy="572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356"/>
                <a:gridCol w="2566295"/>
                <a:gridCol w="3606083"/>
              </a:tblGrid>
              <a:tr h="4507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3333"/>
                          </a:solidFill>
                        </a:rPr>
                        <a:t>ADO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Bisnis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YokkeBiz</a:t>
                      </a:r>
                      <a:r>
                        <a:rPr lang="en-US" sz="1600" b="1" baseline="0" dirty="0" smtClean="0">
                          <a:solidFill>
                            <a:srgbClr val="333333"/>
                          </a:solidFill>
                        </a:rPr>
                        <a:t> Ops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2781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36340" y="2295127"/>
            <a:ext cx="992240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6AC7011-CB54-467E-87B4-4DA3C96B8CF8}"/>
              </a:ext>
            </a:extLst>
          </p:cNvPr>
          <p:cNvGrpSpPr/>
          <p:nvPr/>
        </p:nvGrpSpPr>
        <p:grpSpPr>
          <a:xfrm>
            <a:off x="2674627" y="1579677"/>
            <a:ext cx="504000" cy="504568"/>
            <a:chOff x="873349" y="557606"/>
            <a:chExt cx="504000" cy="504568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6DCABB75-F348-43EB-824E-023D78C8450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904737B-D731-438B-9E37-B2AA9E8F5202}"/>
                </a:ext>
              </a:extLst>
            </p:cNvPr>
            <p:cNvSpPr/>
            <p:nvPr/>
          </p:nvSpPr>
          <p:spPr>
            <a:xfrm>
              <a:off x="890517" y="668897"/>
              <a:ext cx="455573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Start</a:t>
              </a:r>
              <a:endParaRPr kumimoji="0" lang="en-US" sz="105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926582" y="2295127"/>
            <a:ext cx="1107499" cy="519693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mellaui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6AC7011-CB54-467E-87B4-4DA3C96B8CF8}"/>
              </a:ext>
            </a:extLst>
          </p:cNvPr>
          <p:cNvGrpSpPr/>
          <p:nvPr/>
        </p:nvGrpSpPr>
        <p:grpSpPr>
          <a:xfrm>
            <a:off x="5235378" y="1579677"/>
            <a:ext cx="504000" cy="504568"/>
            <a:chOff x="873349" y="557606"/>
            <a:chExt cx="504000" cy="504568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6DCABB75-F348-43EB-824E-023D78C8450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D904737B-D731-438B-9E37-B2AA9E8F5202}"/>
                </a:ext>
              </a:extLst>
            </p:cNvPr>
            <p:cNvSpPr/>
            <p:nvPr/>
          </p:nvSpPr>
          <p:spPr>
            <a:xfrm>
              <a:off x="890517" y="668897"/>
              <a:ext cx="455573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Start</a:t>
              </a:r>
              <a:endParaRPr kumimoji="0" lang="en-US" sz="105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3147368" y="2646606"/>
            <a:ext cx="1050288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data by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5439137" y="2841711"/>
            <a:ext cx="92302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data by WAG (File Excel)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87332" y="2876380"/>
            <a:ext cx="1107499" cy="519693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 Dashboard Dummy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Elbow Connector 15"/>
          <p:cNvCxnSpPr>
            <a:stCxn id="5" idx="2"/>
            <a:endCxn id="15" idx="1"/>
          </p:cNvCxnSpPr>
          <p:nvPr/>
        </p:nvCxnSpPr>
        <p:spPr>
          <a:xfrm rot="16200000" flipH="1">
            <a:off x="4954085" y="602980"/>
            <a:ext cx="511622" cy="4554872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15" idx="1"/>
          </p:cNvCxnSpPr>
          <p:nvPr/>
        </p:nvCxnSpPr>
        <p:spPr>
          <a:xfrm rot="16200000" flipH="1">
            <a:off x="6323129" y="1972023"/>
            <a:ext cx="321407" cy="2007000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4"/>
            <a:endCxn id="5" idx="0"/>
          </p:cNvCxnSpPr>
          <p:nvPr/>
        </p:nvCxnSpPr>
        <p:spPr>
          <a:xfrm>
            <a:off x="2926627" y="2084245"/>
            <a:ext cx="5833" cy="21088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4"/>
            <a:endCxn id="9" idx="0"/>
          </p:cNvCxnSpPr>
          <p:nvPr/>
        </p:nvCxnSpPr>
        <p:spPr>
          <a:xfrm flipH="1">
            <a:off x="5480332" y="2084245"/>
            <a:ext cx="7046" cy="21088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36340" y="3535720"/>
            <a:ext cx="1124342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Elbow Connector 20"/>
          <p:cNvCxnSpPr>
            <a:stCxn id="15" idx="2"/>
            <a:endCxn id="20" idx="3"/>
          </p:cNvCxnSpPr>
          <p:nvPr/>
        </p:nvCxnSpPr>
        <p:spPr>
          <a:xfrm rot="5400000">
            <a:off x="5648689" y="1308066"/>
            <a:ext cx="304386" cy="4480400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487332" y="4123240"/>
            <a:ext cx="1300789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ASANA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2957062" y="4098565"/>
            <a:ext cx="990977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63826" y="4858335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 Set Up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5055538" y="4043367"/>
            <a:ext cx="1107499" cy="528633"/>
          </a:xfrm>
          <a:prstGeom prst="diamond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Eksepsi</a:t>
            </a:r>
            <a:endParaRPr lang="en-US" sz="8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Elbow Connector 25"/>
          <p:cNvCxnSpPr>
            <a:stCxn id="20" idx="2"/>
            <a:endCxn id="25" idx="1"/>
          </p:cNvCxnSpPr>
          <p:nvPr/>
        </p:nvCxnSpPr>
        <p:spPr>
          <a:xfrm rot="16200000" flipH="1">
            <a:off x="3805781" y="3057927"/>
            <a:ext cx="442486" cy="2057027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3"/>
            <a:endCxn id="22" idx="1"/>
          </p:cNvCxnSpPr>
          <p:nvPr/>
        </p:nvCxnSpPr>
        <p:spPr>
          <a:xfrm flipV="1">
            <a:off x="6163037" y="4307683"/>
            <a:ext cx="1324295" cy="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6193028" y="4140938"/>
            <a:ext cx="304892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Elbow Connector 28"/>
          <p:cNvCxnSpPr>
            <a:stCxn id="25" idx="2"/>
            <a:endCxn id="24" idx="1"/>
          </p:cNvCxnSpPr>
          <p:nvPr/>
        </p:nvCxnSpPr>
        <p:spPr>
          <a:xfrm rot="16200000" flipH="1">
            <a:off x="6301168" y="3880120"/>
            <a:ext cx="470778" cy="1854538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5609287" y="4858335"/>
            <a:ext cx="325730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Straight Arrow Connector 30"/>
          <p:cNvCxnSpPr>
            <a:stCxn id="22" idx="2"/>
          </p:cNvCxnSpPr>
          <p:nvPr/>
        </p:nvCxnSpPr>
        <p:spPr>
          <a:xfrm>
            <a:off x="8137727" y="4492126"/>
            <a:ext cx="1721" cy="366209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037871" y="5385268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Live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Elbow Connector 32"/>
          <p:cNvCxnSpPr>
            <a:stCxn id="24" idx="2"/>
            <a:endCxn id="32" idx="3"/>
          </p:cNvCxnSpPr>
          <p:nvPr/>
        </p:nvCxnSpPr>
        <p:spPr>
          <a:xfrm rot="5400000">
            <a:off x="7072825" y="4516562"/>
            <a:ext cx="342490" cy="1763808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06;p3"/>
          <p:cNvSpPr txBox="1"/>
          <p:nvPr/>
        </p:nvSpPr>
        <p:spPr>
          <a:xfrm>
            <a:off x="1452698" y="151986"/>
            <a:ext cx="89905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4AD2F5"/>
              </a:buClr>
              <a:buSzPts val="3200"/>
              <a:defRPr/>
            </a:pP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Onboarding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- UMKM</a:t>
            </a:r>
            <a:endParaRPr lang="en-US" sz="2800" kern="0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" y="1096065"/>
            <a:ext cx="10058400" cy="403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705020"/>
            <a:ext cx="69272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Maintenance 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Maintenance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</a:t>
            </a:r>
          </a:p>
        </p:txBody>
      </p:sp>
      <p:sp>
        <p:nvSpPr>
          <p:cNvPr id="10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Maintenance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8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-72887" y="4593234"/>
            <a:ext cx="69272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Maintenance Type Service Request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Service Request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Training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Problem Solving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Service Schedule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Tanggal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Waktu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Store Name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Lengkapi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pada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Description missal Request Training Online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Offline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document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ingin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Yes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Admin (Digital Business)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 TYB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1" y="242907"/>
            <a:ext cx="7030568" cy="4509202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Maintenance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374455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32</a:t>
            </a:fld>
            <a:endParaRPr lang="en-AU" dirty="0">
              <a:solidFill>
                <a:srgbClr val="FEFFFF"/>
              </a:solidFill>
            </a:endParaRPr>
          </a:p>
        </p:txBody>
      </p:sp>
      <p:sp>
        <p:nvSpPr>
          <p:cNvPr id="4" name="Google Shape;506;p3"/>
          <p:cNvSpPr txBox="1"/>
          <p:nvPr/>
        </p:nvSpPr>
        <p:spPr>
          <a:xfrm>
            <a:off x="1197168" y="119555"/>
            <a:ext cx="108138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Status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Maintenance – Service Request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xmlns="" id="{CF55A425-5B8A-40CE-8280-8E6ABA06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885854"/>
              </p:ext>
            </p:extLst>
          </p:nvPr>
        </p:nvGraphicFramePr>
        <p:xfrm>
          <a:off x="126851" y="869029"/>
          <a:ext cx="11884172" cy="577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043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2971043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2971043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2971043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 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408576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EDE0BDA-E505-4298-8A46-A9DA71B9C141}"/>
              </a:ext>
            </a:extLst>
          </p:cNvPr>
          <p:cNvGrpSpPr/>
          <p:nvPr/>
        </p:nvGrpSpPr>
        <p:grpSpPr>
          <a:xfrm>
            <a:off x="1293483" y="1322893"/>
            <a:ext cx="518092" cy="504568"/>
            <a:chOff x="859257" y="557606"/>
            <a:chExt cx="518092" cy="50456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2EA1DFDB-BDE3-4F3E-997E-BCB0CA32791B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D83F055-9269-4788-AC6D-1756B16D797F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DE95B3-F343-47F8-90BF-80320DC5CE48}"/>
              </a:ext>
            </a:extLst>
          </p:cNvPr>
          <p:cNvGrpSpPr/>
          <p:nvPr/>
        </p:nvGrpSpPr>
        <p:grpSpPr>
          <a:xfrm>
            <a:off x="560634" y="1982889"/>
            <a:ext cx="2001625" cy="426931"/>
            <a:chOff x="1874832" y="499362"/>
            <a:chExt cx="1523551" cy="6110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218DE675-4365-4075-8615-45A8052B857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77A12C1-DC61-4D6A-9D29-5FAF4CDA6C3B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A9A82BB-3C23-4682-87FB-A5896885F42A}"/>
              </a:ext>
            </a:extLst>
          </p:cNvPr>
          <p:cNvGrpSpPr/>
          <p:nvPr/>
        </p:nvGrpSpPr>
        <p:grpSpPr>
          <a:xfrm>
            <a:off x="4236674" y="1322893"/>
            <a:ext cx="518092" cy="504568"/>
            <a:chOff x="859257" y="557606"/>
            <a:chExt cx="518092" cy="50456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AE409D8-CBE0-41E5-A533-EB4EE151F91C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A2A07DA3-134B-4B8D-9AB7-1926EA28B8D0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59FE9DE-D986-41F5-A1FF-CD30D65F74AC}"/>
              </a:ext>
            </a:extLst>
          </p:cNvPr>
          <p:cNvGrpSpPr/>
          <p:nvPr/>
        </p:nvGrpSpPr>
        <p:grpSpPr>
          <a:xfrm>
            <a:off x="3503825" y="1982889"/>
            <a:ext cx="2001625" cy="426931"/>
            <a:chOff x="1874832" y="499362"/>
            <a:chExt cx="1523551" cy="6110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F7A5E0E8-F210-4B2F-8317-5B94725BB244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7F8FE77-0D28-4D4B-AD5B-372AA5BC3C7D}"/>
                </a:ext>
              </a:extLst>
            </p:cNvPr>
            <p:cNvSpPr/>
            <p:nvPr/>
          </p:nvSpPr>
          <p:spPr>
            <a:xfrm>
              <a:off x="1936336" y="587522"/>
              <a:ext cx="138784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11E118C-835C-4361-9566-44937BC067DE}"/>
              </a:ext>
            </a:extLst>
          </p:cNvPr>
          <p:cNvGrpSpPr/>
          <p:nvPr/>
        </p:nvGrpSpPr>
        <p:grpSpPr>
          <a:xfrm>
            <a:off x="3509652" y="3077544"/>
            <a:ext cx="2001624" cy="426931"/>
            <a:chOff x="1874832" y="499362"/>
            <a:chExt cx="1523551" cy="6110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755C4D9B-2C11-4260-AEAE-AE66FF7E52F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E4C09AE5-72D4-48F5-9305-D153C291B4FC}"/>
                </a:ext>
              </a:extLst>
            </p:cNvPr>
            <p:cNvSpPr/>
            <p:nvPr/>
          </p:nvSpPr>
          <p:spPr>
            <a:xfrm>
              <a:off x="2117981" y="505608"/>
              <a:ext cx="103736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Hasil Submit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Submit Request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ABB5601-5F52-438F-880F-886D4E18915E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1559575" y="1827461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E8E4DF6-9568-4BDD-9023-6ABC12AFBC95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4502766" y="1827461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Connector: Elbow 138">
            <a:extLst>
              <a:ext uri="{FF2B5EF4-FFF2-40B4-BE49-F238E27FC236}">
                <a16:creationId xmlns:a16="http://schemas.microsoft.com/office/drawing/2014/main" xmlns="" id="{503C8318-647C-4E05-9BFC-A2D1820F4ECB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rot="16200000" flipH="1">
            <a:off x="2702093" y="1269173"/>
            <a:ext cx="667724" cy="2949017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AB99ED9-C874-42FB-B542-8D8B426203DB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4504638" y="2409820"/>
            <a:ext cx="5826" cy="6677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B58F7FF-C3B1-456B-B2ED-36B8C2CC8062}"/>
              </a:ext>
            </a:extLst>
          </p:cNvPr>
          <p:cNvSpPr/>
          <p:nvPr/>
        </p:nvSpPr>
        <p:spPr>
          <a:xfrm>
            <a:off x="4454601" y="236353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55D4F29-FDAA-4E08-B760-9C32B5A4C7A5}"/>
              </a:ext>
            </a:extLst>
          </p:cNvPr>
          <p:cNvGrpSpPr/>
          <p:nvPr/>
        </p:nvGrpSpPr>
        <p:grpSpPr>
          <a:xfrm>
            <a:off x="4172672" y="3976454"/>
            <a:ext cx="684000" cy="499863"/>
            <a:chOff x="7220672" y="3522360"/>
            <a:chExt cx="684000" cy="4998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98D4EF7-F653-406E-8EAD-5E9D5DE68AD1}"/>
                </a:ext>
              </a:extLst>
            </p:cNvPr>
            <p:cNvSpPr/>
            <p:nvPr/>
          </p:nvSpPr>
          <p:spPr>
            <a:xfrm>
              <a:off x="7349478" y="3609613"/>
              <a:ext cx="42030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xmlns="" id="{0F57E425-5D70-466A-B740-1F2772C0E5C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62BD0B4-7E41-4330-9157-E28012932B96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510464" y="3504475"/>
            <a:ext cx="4208" cy="47197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A419B47-5E6E-4A6F-B5DF-F938B4CF35EE}"/>
              </a:ext>
            </a:extLst>
          </p:cNvPr>
          <p:cNvSpPr/>
          <p:nvPr/>
        </p:nvSpPr>
        <p:spPr>
          <a:xfrm>
            <a:off x="1507478" y="236353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92A274D1-FF6D-4F77-91D5-6472075563A5}"/>
              </a:ext>
            </a:extLst>
          </p:cNvPr>
          <p:cNvGrpSpPr/>
          <p:nvPr/>
        </p:nvGrpSpPr>
        <p:grpSpPr>
          <a:xfrm>
            <a:off x="6144632" y="4006570"/>
            <a:ext cx="1874585" cy="426931"/>
            <a:chOff x="1874832" y="499362"/>
            <a:chExt cx="1523551" cy="61107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4435FE3-3A0C-4143-9699-7D883F646BBB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D213580-3237-4DFA-B4FD-31E54605EF94}"/>
                </a:ext>
              </a:extLst>
            </p:cNvPr>
            <p:cNvSpPr/>
            <p:nvPr/>
          </p:nvSpPr>
          <p:spPr>
            <a:xfrm>
              <a:off x="1992287" y="505608"/>
              <a:ext cx="128875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Cek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Tiket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Request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Technical </a:t>
              </a:r>
              <a:r>
                <a:rPr kumimoji="0" lang="en-US" sz="105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YokkeBiz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5136398" y="4001409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860C264-C34E-4500-9D5B-144ABFA191ED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 flipV="1">
            <a:off x="4856672" y="4220036"/>
            <a:ext cx="1287960" cy="635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Connector: Elbow 220">
            <a:extLst>
              <a:ext uri="{FF2B5EF4-FFF2-40B4-BE49-F238E27FC236}">
                <a16:creationId xmlns:a16="http://schemas.microsoft.com/office/drawing/2014/main" xmlns="" id="{D7716EA5-9CD7-4867-BB01-30CA058A5B54}"/>
              </a:ext>
            </a:extLst>
          </p:cNvPr>
          <p:cNvCxnSpPr>
            <a:cxnSpLocks/>
            <a:stCxn id="54" idx="1"/>
            <a:endCxn id="33" idx="2"/>
          </p:cNvCxnSpPr>
          <p:nvPr/>
        </p:nvCxnSpPr>
        <p:spPr>
          <a:xfrm rot="10800000">
            <a:off x="7081925" y="4433501"/>
            <a:ext cx="3217946" cy="50569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76BE6A0-8FB3-4F60-BF5C-A80DC4CA9683}"/>
              </a:ext>
            </a:extLst>
          </p:cNvPr>
          <p:cNvSpPr/>
          <p:nvPr/>
        </p:nvSpPr>
        <p:spPr>
          <a:xfrm>
            <a:off x="9012898" y="3969191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71CD20C-6883-4271-88B0-08A327267B2B}"/>
              </a:ext>
            </a:extLst>
          </p:cNvPr>
          <p:cNvGrpSpPr/>
          <p:nvPr/>
        </p:nvGrpSpPr>
        <p:grpSpPr>
          <a:xfrm>
            <a:off x="8232946" y="3967663"/>
            <a:ext cx="684000" cy="499863"/>
            <a:chOff x="9091314" y="4676572"/>
            <a:chExt cx="684000" cy="499863"/>
          </a:xfrm>
        </p:grpSpPr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xmlns="" id="{ABDDD865-C311-4148-9100-87BDC9419398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3541C43-41C2-4772-8A4C-8667B558EFDE}"/>
                </a:ext>
              </a:extLst>
            </p:cNvPr>
            <p:cNvSpPr/>
            <p:nvPr/>
          </p:nvSpPr>
          <p:spPr>
            <a:xfrm>
              <a:off x="9223159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98C198B7-F68D-4CEB-823E-4EAC33FC3CE8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 flipV="1">
            <a:off x="8019217" y="4217595"/>
            <a:ext cx="213729" cy="244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Connector: Elbow 110">
            <a:extLst>
              <a:ext uri="{FF2B5EF4-FFF2-40B4-BE49-F238E27FC236}">
                <a16:creationId xmlns:a16="http://schemas.microsoft.com/office/drawing/2014/main" xmlns="" id="{411886F2-7DE9-4DAD-91F1-4E78E504FAE8}"/>
              </a:ext>
            </a:extLst>
          </p:cNvPr>
          <p:cNvCxnSpPr>
            <a:cxnSpLocks/>
            <a:stCxn id="40" idx="0"/>
            <a:endCxn id="20" idx="3"/>
          </p:cNvCxnSpPr>
          <p:nvPr/>
        </p:nvCxnSpPr>
        <p:spPr>
          <a:xfrm rot="16200000" flipV="1">
            <a:off x="6704785" y="2097502"/>
            <a:ext cx="676653" cy="306367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6EF75CF-698B-488D-8C9B-88DD06CB1BE7}"/>
              </a:ext>
            </a:extLst>
          </p:cNvPr>
          <p:cNvSpPr/>
          <p:nvPr/>
        </p:nvSpPr>
        <p:spPr>
          <a:xfrm>
            <a:off x="8053734" y="3051257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460BFB73-3D79-41D7-AEBD-5264F9B73755}"/>
              </a:ext>
            </a:extLst>
          </p:cNvPr>
          <p:cNvGrpSpPr/>
          <p:nvPr/>
        </p:nvGrpSpPr>
        <p:grpSpPr>
          <a:xfrm>
            <a:off x="3513156" y="4703328"/>
            <a:ext cx="2001624" cy="426931"/>
            <a:chOff x="1874832" y="499362"/>
            <a:chExt cx="1523551" cy="61107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19ABC2CB-DE58-4DB9-840B-5B587CD8FDE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7378D799-9320-4B2E-B805-10799BF8840D}"/>
                </a:ext>
              </a:extLst>
            </p:cNvPr>
            <p:cNvSpPr/>
            <p:nvPr/>
          </p:nvSpPr>
          <p:spPr>
            <a:xfrm>
              <a:off x="2061245" y="505608"/>
              <a:ext cx="115083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Pembatalan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Request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Close - Canceled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EB9A788D-0CF4-4306-8612-5A3F5A791D83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 flipH="1">
            <a:off x="4514040" y="4476317"/>
            <a:ext cx="632" cy="23137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E3D4BF5D-83DA-4D31-B787-8A023F56D841}"/>
              </a:ext>
            </a:extLst>
          </p:cNvPr>
          <p:cNvGrpSpPr/>
          <p:nvPr/>
        </p:nvGrpSpPr>
        <p:grpSpPr>
          <a:xfrm>
            <a:off x="9637579" y="4004128"/>
            <a:ext cx="2001623" cy="426931"/>
            <a:chOff x="1874832" y="499362"/>
            <a:chExt cx="1523551" cy="61107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0C52E1FE-984E-4726-AF1E-413A60A4ECD2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975C1E0-846B-4CEC-8100-D948C46BD74D}"/>
                </a:ext>
              </a:extLst>
            </p:cNvPr>
            <p:cNvSpPr/>
            <p:nvPr/>
          </p:nvSpPr>
          <p:spPr>
            <a:xfrm>
              <a:off x="1879448" y="505608"/>
              <a:ext cx="1514436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Training/Tech. Support Approval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Approval Validation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7001BCBD-F2BF-4203-B246-2D321F918D2D}"/>
              </a:ext>
            </a:extLst>
          </p:cNvPr>
          <p:cNvCxnSpPr>
            <a:cxnSpLocks/>
            <a:stCxn id="40" idx="3"/>
            <a:endCxn id="50" idx="1"/>
          </p:cNvCxnSpPr>
          <p:nvPr/>
        </p:nvCxnSpPr>
        <p:spPr>
          <a:xfrm flipV="1">
            <a:off x="8916946" y="4217594"/>
            <a:ext cx="720633" cy="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91232414-C6BC-4DA3-9E28-E7B3FE1700C9}"/>
              </a:ext>
            </a:extLst>
          </p:cNvPr>
          <p:cNvGrpSpPr/>
          <p:nvPr/>
        </p:nvGrpSpPr>
        <p:grpSpPr>
          <a:xfrm>
            <a:off x="10299871" y="4689259"/>
            <a:ext cx="684000" cy="499863"/>
            <a:chOff x="9091314" y="4676572"/>
            <a:chExt cx="684000" cy="499863"/>
          </a:xfrm>
        </p:grpSpPr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xmlns="" id="{8EFD305F-C586-4386-B027-A0F5554D4659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0FD2D92E-2605-4DBD-914F-FF3CDD5582C1}"/>
                </a:ext>
              </a:extLst>
            </p:cNvPr>
            <p:cNvSpPr/>
            <p:nvPr/>
          </p:nvSpPr>
          <p:spPr>
            <a:xfrm>
              <a:off x="9163048" y="4775483"/>
              <a:ext cx="54053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Bukti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Pekerjaan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4499F26B-D15A-45BC-AD4E-B7E7D860711D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638467" y="4423990"/>
            <a:ext cx="3404" cy="2652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3B020A87-0D74-416B-A015-2654E03687B3}"/>
              </a:ext>
            </a:extLst>
          </p:cNvPr>
          <p:cNvGrpSpPr/>
          <p:nvPr/>
        </p:nvGrpSpPr>
        <p:grpSpPr>
          <a:xfrm>
            <a:off x="3468351" y="5843837"/>
            <a:ext cx="2084225" cy="426931"/>
            <a:chOff x="1843453" y="499362"/>
            <a:chExt cx="1586424" cy="61107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145AC05A-3A98-4422-A6C5-32B77B0FF490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89597821-9043-4254-856A-9B947682A741}"/>
                </a:ext>
              </a:extLst>
            </p:cNvPr>
            <p:cNvSpPr/>
            <p:nvPr/>
          </p:nvSpPr>
          <p:spPr>
            <a:xfrm>
              <a:off x="1843453" y="505608"/>
              <a:ext cx="1586424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Training/Technical Support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Selesai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Close - Completed</a:t>
              </a:r>
            </a:p>
          </p:txBody>
        </p:sp>
      </p:grpSp>
      <p:cxnSp>
        <p:nvCxnSpPr>
          <p:cNvPr id="60" name="Connector: Elbow 84">
            <a:extLst>
              <a:ext uri="{FF2B5EF4-FFF2-40B4-BE49-F238E27FC236}">
                <a16:creationId xmlns:a16="http://schemas.microsoft.com/office/drawing/2014/main" xmlns="" id="{616413A5-3824-42C1-A841-B7584B2BE1AC}"/>
              </a:ext>
            </a:extLst>
          </p:cNvPr>
          <p:cNvCxnSpPr>
            <a:cxnSpLocks/>
            <a:stCxn id="54" idx="2"/>
            <a:endCxn id="58" idx="3"/>
          </p:cNvCxnSpPr>
          <p:nvPr/>
        </p:nvCxnSpPr>
        <p:spPr>
          <a:xfrm rot="5400000">
            <a:off x="7642445" y="3057876"/>
            <a:ext cx="868181" cy="5130672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25E8533-3FD8-4ECC-806C-4AA33B9314A6}"/>
              </a:ext>
            </a:extLst>
          </p:cNvPr>
          <p:cNvSpPr/>
          <p:nvPr/>
        </p:nvSpPr>
        <p:spPr>
          <a:xfrm>
            <a:off x="9942472" y="5791170"/>
            <a:ext cx="63511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Approve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782807BE-F2AB-4419-9144-38B658652549}"/>
              </a:ext>
            </a:extLst>
          </p:cNvPr>
          <p:cNvSpPr/>
          <p:nvPr/>
        </p:nvSpPr>
        <p:spPr>
          <a:xfrm>
            <a:off x="9125946" y="4692256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0FA7EA6F-4854-4FB2-A634-A3522CA83D0B}"/>
              </a:ext>
            </a:extLst>
          </p:cNvPr>
          <p:cNvGrpSpPr/>
          <p:nvPr/>
        </p:nvGrpSpPr>
        <p:grpSpPr>
          <a:xfrm>
            <a:off x="7419401" y="1332704"/>
            <a:ext cx="518092" cy="504568"/>
            <a:chOff x="859257" y="557606"/>
            <a:chExt cx="518092" cy="50456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F85A2CBE-99A4-45FF-9DAC-543FBAAE077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4E226DA5-3E7B-4C2C-A4A9-16E65FBD112D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78D206CC-81AB-4F20-A928-53EBF7A2E50B}"/>
              </a:ext>
            </a:extLst>
          </p:cNvPr>
          <p:cNvGrpSpPr/>
          <p:nvPr/>
        </p:nvGrpSpPr>
        <p:grpSpPr>
          <a:xfrm>
            <a:off x="6686552" y="1992700"/>
            <a:ext cx="2001625" cy="426931"/>
            <a:chOff x="1874832" y="499362"/>
            <a:chExt cx="1523551" cy="61107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68551A25-03AA-4435-9AB8-2E120C99B332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E5B10C8F-9195-499E-8C40-2F7E9FFCE690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A7F5674E-0BF7-4442-A02D-E9D64C0FECB0}"/>
              </a:ext>
            </a:extLst>
          </p:cNvPr>
          <p:cNvCxnSpPr>
            <a:cxnSpLocks/>
            <a:stCxn id="64" idx="4"/>
            <a:endCxn id="67" idx="0"/>
          </p:cNvCxnSpPr>
          <p:nvPr/>
        </p:nvCxnSpPr>
        <p:spPr>
          <a:xfrm>
            <a:off x="7685493" y="1837272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69629F3-7B74-4A22-B374-6B2390D06D59}"/>
              </a:ext>
            </a:extLst>
          </p:cNvPr>
          <p:cNvSpPr/>
          <p:nvPr/>
        </p:nvSpPr>
        <p:spPr>
          <a:xfrm>
            <a:off x="7633396" y="2373343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71" name="Connector: Elbow 108">
            <a:extLst>
              <a:ext uri="{FF2B5EF4-FFF2-40B4-BE49-F238E27FC236}">
                <a16:creationId xmlns:a16="http://schemas.microsoft.com/office/drawing/2014/main" xmlns="" id="{0F4DC5E4-B1C5-4650-BA32-BBC444662D35}"/>
              </a:ext>
            </a:extLst>
          </p:cNvPr>
          <p:cNvCxnSpPr>
            <a:cxnSpLocks/>
            <a:stCxn id="67" idx="2"/>
            <a:endCxn id="21" idx="0"/>
          </p:cNvCxnSpPr>
          <p:nvPr/>
        </p:nvCxnSpPr>
        <p:spPr>
          <a:xfrm rot="5400000">
            <a:off x="5767812" y="1162354"/>
            <a:ext cx="662277" cy="3176830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098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Maintenance Merchant </a:t>
            </a:r>
            <a:r>
              <a:rPr lang="en-US" sz="1680" b="1" dirty="0" err="1" smtClean="0">
                <a:latin typeface="+mj-lt"/>
                <a:cs typeface="Calibri" panose="020F0502020204030204" pitchFamily="34" charset="0"/>
              </a:rPr>
              <a:t>YokkeBiz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76" y="262825"/>
            <a:ext cx="7515393" cy="4708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4971374"/>
            <a:ext cx="69272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Maintenance Type Merchant Info Change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Merchant Info Change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Store Name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 data menu </a:t>
            </a: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terbaru</a:t>
            </a:r>
            <a:endParaRPr lang="en-US" sz="1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Yes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Admin (Digital Business)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selanjutnya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 TYB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sampai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73A691F-543B-4633-8201-13603C47240B}"/>
              </a:ext>
            </a:extLst>
          </p:cNvPr>
          <p:cNvSpPr/>
          <p:nvPr/>
        </p:nvSpPr>
        <p:spPr>
          <a:xfrm>
            <a:off x="125614" y="2617099"/>
            <a:ext cx="1996866" cy="17985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Re-Activation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Extend Trial </a:t>
            </a:r>
            <a:r>
              <a:rPr lang="en-US" sz="1100" dirty="0" err="1">
                <a:solidFill>
                  <a:srgbClr val="333333"/>
                </a:solidFill>
              </a:rPr>
              <a:t>Priod</a:t>
            </a:r>
            <a:endParaRPr lang="en-US" sz="1100" dirty="0">
              <a:solidFill>
                <a:srgbClr val="333333"/>
              </a:solidFill>
            </a:endParaRP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Withdrawal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Renewal Subscription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 err="1">
                <a:solidFill>
                  <a:srgbClr val="333333"/>
                </a:solidFill>
              </a:rPr>
              <a:t>YokkeBiz</a:t>
            </a:r>
            <a:r>
              <a:rPr lang="en-US" sz="1100" dirty="0">
                <a:solidFill>
                  <a:srgbClr val="333333"/>
                </a:solidFill>
              </a:rPr>
              <a:t>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Menu Info Change</a:t>
            </a:r>
            <a:endParaRPr lang="en-ID" sz="11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0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xmlns="" id="{68BF87FB-AF50-48C6-A2B3-F2A82219A6C0}"/>
              </a:ext>
            </a:extLst>
          </p:cNvPr>
          <p:cNvSpPr txBox="1">
            <a:spLocks/>
          </p:cNvSpPr>
          <p:nvPr/>
        </p:nvSpPr>
        <p:spPr>
          <a:xfrm>
            <a:off x="9491579" y="402165"/>
            <a:ext cx="1455144" cy="15686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fld id="{5F5818E1-D27A-41E8-8DF6-C5A1050AF6F5}" type="slidenum">
              <a:rPr lang="en-AU" smtClean="0">
                <a:solidFill>
                  <a:srgbClr val="FEFFFF"/>
                </a:solidFill>
              </a:rPr>
              <a:pPr algn="r">
                <a:defRPr/>
              </a:pPr>
              <a:t>34</a:t>
            </a:fld>
            <a:endParaRPr lang="en-AU" dirty="0">
              <a:solidFill>
                <a:srgbClr val="FEFFFF"/>
              </a:solidFill>
            </a:endParaRPr>
          </a:p>
        </p:txBody>
      </p:sp>
      <p:sp>
        <p:nvSpPr>
          <p:cNvPr id="4" name="Google Shape;506;p3"/>
          <p:cNvSpPr txBox="1"/>
          <p:nvPr/>
        </p:nvSpPr>
        <p:spPr>
          <a:xfrm>
            <a:off x="1197168" y="119555"/>
            <a:ext cx="108138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3200"/>
              <a:buFont typeface="Calibri"/>
              <a:buNone/>
              <a:tabLst/>
              <a:defRPr/>
            </a:pPr>
            <a:r>
              <a:rPr kumimoji="0" lang="fr-F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Alur </a:t>
            </a:r>
            <a:r>
              <a:rPr lang="fr-FR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Status</a:t>
            </a:r>
            <a:r>
              <a:rPr lang="fr-FR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2800" b="1" i="0" u="none" strike="noStrike" kern="0" cap="none" spc="0" normalizeH="0" baseline="0" noProof="0" dirty="0">
                <a:ln>
                  <a:noFill/>
                </a:ln>
                <a:solidFill>
                  <a:srgbClr val="4AD2F5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Maintenance – Merchant Update</a:t>
            </a:r>
            <a:endParaRPr kumimoji="0" lang="fr-F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xmlns="" id="{CF55A425-5B8A-40CE-8280-8E6ABA06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79545"/>
              </p:ext>
            </p:extLst>
          </p:nvPr>
        </p:nvGraphicFramePr>
        <p:xfrm>
          <a:off x="126851" y="896739"/>
          <a:ext cx="11884172" cy="577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624">
                  <a:extLst>
                    <a:ext uri="{9D8B030D-6E8A-4147-A177-3AD203B41FA5}">
                      <a16:colId xmlns:a16="http://schemas.microsoft.com/office/drawing/2014/main" xmlns="" val="2800131119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xmlns="" val="6244934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323861368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874933085"/>
                    </a:ext>
                  </a:extLst>
                </a:gridCol>
                <a:gridCol w="2400301">
                  <a:extLst>
                    <a:ext uri="{9D8B030D-6E8A-4147-A177-3AD203B41FA5}">
                      <a16:colId xmlns:a16="http://schemas.microsoft.com/office/drawing/2014/main" xmlns="" val="1994978133"/>
                    </a:ext>
                  </a:extLst>
                </a:gridCol>
                <a:gridCol w="1714497">
                  <a:extLst>
                    <a:ext uri="{9D8B030D-6E8A-4147-A177-3AD203B41FA5}">
                      <a16:colId xmlns:a16="http://schemas.microsoft.com/office/drawing/2014/main" xmlns="" val="1795907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SR-ADO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ADO-Admin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-Admin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-Approval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YokkeBiz</a:t>
                      </a: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-Ops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Arial"/>
                          <a:sym typeface="Arial"/>
                        </a:rPr>
                        <a:t>iSeller</a:t>
                      </a:r>
                      <a:endParaRPr kumimoji="0" lang="en-ID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478606"/>
                  </a:ext>
                </a:extLst>
              </a:tr>
              <a:tr h="5408576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149031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EDE0BDA-E505-4298-8A46-A9DA71B9C141}"/>
              </a:ext>
            </a:extLst>
          </p:cNvPr>
          <p:cNvGrpSpPr/>
          <p:nvPr/>
        </p:nvGrpSpPr>
        <p:grpSpPr>
          <a:xfrm>
            <a:off x="2636508" y="1350603"/>
            <a:ext cx="518092" cy="504568"/>
            <a:chOff x="859257" y="557606"/>
            <a:chExt cx="518092" cy="50456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2EA1DFDB-BDE3-4F3E-997E-BCB0CA32791B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D83F055-9269-4788-AC6D-1756B16D797F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DE95B3-F343-47F8-90BF-80320DC5CE48}"/>
              </a:ext>
            </a:extLst>
          </p:cNvPr>
          <p:cNvGrpSpPr/>
          <p:nvPr/>
        </p:nvGrpSpPr>
        <p:grpSpPr>
          <a:xfrm>
            <a:off x="2360860" y="2010599"/>
            <a:ext cx="1081556" cy="426931"/>
            <a:chOff x="1874832" y="499362"/>
            <a:chExt cx="1523551" cy="6110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218DE675-4365-4075-8615-45A8052B857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77A12C1-DC61-4D6A-9D29-5FAF4CDA6C3B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A9A82BB-3C23-4682-87FB-A5896885F42A}"/>
              </a:ext>
            </a:extLst>
          </p:cNvPr>
          <p:cNvGrpSpPr/>
          <p:nvPr/>
        </p:nvGrpSpPr>
        <p:grpSpPr>
          <a:xfrm>
            <a:off x="4446224" y="1350603"/>
            <a:ext cx="518092" cy="504568"/>
            <a:chOff x="859257" y="557606"/>
            <a:chExt cx="518092" cy="50456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AE409D8-CBE0-41E5-A533-EB4EE151F91C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A2A07DA3-134B-4B8D-9AB7-1926EA28B8D0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59FE9DE-D986-41F5-A1FF-CD30D65F74AC}"/>
              </a:ext>
            </a:extLst>
          </p:cNvPr>
          <p:cNvGrpSpPr/>
          <p:nvPr/>
        </p:nvGrpSpPr>
        <p:grpSpPr>
          <a:xfrm>
            <a:off x="3713375" y="2010599"/>
            <a:ext cx="2001625" cy="426931"/>
            <a:chOff x="1874832" y="499362"/>
            <a:chExt cx="1523551" cy="6110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F7A5E0E8-F210-4B2F-8317-5B94725BB244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7F8FE77-0D28-4D4B-AD5B-372AA5BC3C7D}"/>
                </a:ext>
              </a:extLst>
            </p:cNvPr>
            <p:cNvSpPr/>
            <p:nvPr/>
          </p:nvSpPr>
          <p:spPr>
            <a:xfrm>
              <a:off x="1936336" y="587522"/>
              <a:ext cx="138784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11E118C-835C-4361-9566-44937BC067DE}"/>
              </a:ext>
            </a:extLst>
          </p:cNvPr>
          <p:cNvGrpSpPr/>
          <p:nvPr/>
        </p:nvGrpSpPr>
        <p:grpSpPr>
          <a:xfrm>
            <a:off x="3719202" y="3569452"/>
            <a:ext cx="2001624" cy="426931"/>
            <a:chOff x="1874832" y="499362"/>
            <a:chExt cx="1523551" cy="6110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755C4D9B-2C11-4260-AEAE-AE66FF7E52F7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E4C09AE5-72D4-48F5-9305-D153C291B4FC}"/>
                </a:ext>
              </a:extLst>
            </p:cNvPr>
            <p:cNvSpPr/>
            <p:nvPr/>
          </p:nvSpPr>
          <p:spPr>
            <a:xfrm>
              <a:off x="2117981" y="505608"/>
              <a:ext cx="1037362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Hasil Submit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Submit Request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ABB5601-5F52-438F-880F-886D4E18915E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2901638" y="1855171"/>
            <a:ext cx="96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E8E4DF6-9568-4BDD-9023-6ABC12AFBC95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4712316" y="1855171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Connector: Elbow 138">
            <a:extLst>
              <a:ext uri="{FF2B5EF4-FFF2-40B4-BE49-F238E27FC236}">
                <a16:creationId xmlns:a16="http://schemas.microsoft.com/office/drawing/2014/main" xmlns="" id="{503C8318-647C-4E05-9BFC-A2D1820F4ECB}"/>
              </a:ext>
            </a:extLst>
          </p:cNvPr>
          <p:cNvCxnSpPr>
            <a:cxnSpLocks/>
            <a:stCxn id="11" idx="2"/>
            <a:endCxn id="62" idx="1"/>
          </p:cNvCxnSpPr>
          <p:nvPr/>
        </p:nvCxnSpPr>
        <p:spPr>
          <a:xfrm rot="16200000" flipH="1">
            <a:off x="3364254" y="1974913"/>
            <a:ext cx="545827" cy="1471059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AB99ED9-C874-42FB-B542-8D8B426203DB}"/>
              </a:ext>
            </a:extLst>
          </p:cNvPr>
          <p:cNvCxnSpPr>
            <a:cxnSpLocks/>
            <a:stCxn id="17" idx="2"/>
            <a:endCxn id="62" idx="0"/>
          </p:cNvCxnSpPr>
          <p:nvPr/>
        </p:nvCxnSpPr>
        <p:spPr>
          <a:xfrm>
            <a:off x="4714188" y="2437530"/>
            <a:ext cx="509" cy="29589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B58F7FF-C3B1-456B-B2ED-36B8C2CC8062}"/>
              </a:ext>
            </a:extLst>
          </p:cNvPr>
          <p:cNvSpPr/>
          <p:nvPr/>
        </p:nvSpPr>
        <p:spPr>
          <a:xfrm>
            <a:off x="4664151" y="239124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55D4F29-FDAA-4E08-B760-9C32B5A4C7A5}"/>
              </a:ext>
            </a:extLst>
          </p:cNvPr>
          <p:cNvGrpSpPr/>
          <p:nvPr/>
        </p:nvGrpSpPr>
        <p:grpSpPr>
          <a:xfrm>
            <a:off x="4382222" y="4296912"/>
            <a:ext cx="684000" cy="499863"/>
            <a:chOff x="7220672" y="3522360"/>
            <a:chExt cx="684000" cy="4998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E98D4EF7-F653-406E-8EAD-5E9D5DE68AD1}"/>
                </a:ext>
              </a:extLst>
            </p:cNvPr>
            <p:cNvSpPr/>
            <p:nvPr/>
          </p:nvSpPr>
          <p:spPr>
            <a:xfrm>
              <a:off x="7349478" y="3609613"/>
              <a:ext cx="42030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xmlns="" id="{0F57E425-5D70-466A-B740-1F2772C0E5C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62BD0B4-7E41-4330-9157-E28012932B96}"/>
              </a:ext>
            </a:extLst>
          </p:cNvPr>
          <p:cNvCxnSpPr>
            <a:cxnSpLocks/>
            <a:stCxn id="20" idx="2"/>
            <a:endCxn id="29" idx="0"/>
          </p:cNvCxnSpPr>
          <p:nvPr/>
        </p:nvCxnSpPr>
        <p:spPr>
          <a:xfrm>
            <a:off x="4720014" y="3996383"/>
            <a:ext cx="4208" cy="3005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A419B47-5E6E-4A6F-B5DF-F938B4CF35EE}"/>
              </a:ext>
            </a:extLst>
          </p:cNvPr>
          <p:cNvSpPr/>
          <p:nvPr/>
        </p:nvSpPr>
        <p:spPr>
          <a:xfrm>
            <a:off x="2904963" y="2697567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F969D75B-D60A-4E45-A71C-69394EEE0409}"/>
              </a:ext>
            </a:extLst>
          </p:cNvPr>
          <p:cNvGrpSpPr/>
          <p:nvPr/>
        </p:nvGrpSpPr>
        <p:grpSpPr>
          <a:xfrm>
            <a:off x="308752" y="4330542"/>
            <a:ext cx="1745091" cy="426931"/>
            <a:chOff x="1874832" y="499362"/>
            <a:chExt cx="1523551" cy="61107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68AA985E-7249-49CF-8711-90708713CF6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18B3D39-B456-4423-878C-4C2F86F063CA}"/>
                </a:ext>
              </a:extLst>
            </p:cNvPr>
            <p:cNvSpPr/>
            <p:nvPr/>
          </p:nvSpPr>
          <p:spPr>
            <a:xfrm>
              <a:off x="2064295" y="505608"/>
              <a:ext cx="1144732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Permintaan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Dokumen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  <a:p>
              <a:pPr algn="ctr" defTabSz="457200"/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Collect Document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660C2E5E-0737-4539-99CF-59A09D61EAEC}"/>
              </a:ext>
            </a:extLst>
          </p:cNvPr>
          <p:cNvCxnSpPr>
            <a:cxnSpLocks/>
            <a:stCxn id="29" idx="1"/>
            <a:endCxn id="33" idx="3"/>
          </p:cNvCxnSpPr>
          <p:nvPr/>
        </p:nvCxnSpPr>
        <p:spPr>
          <a:xfrm flipH="1" flipV="1">
            <a:off x="2053843" y="4544008"/>
            <a:ext cx="2328379" cy="283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6A1A5731-9A23-4266-A91D-91EA64B72FA4}"/>
              </a:ext>
            </a:extLst>
          </p:cNvPr>
          <p:cNvSpPr/>
          <p:nvPr/>
        </p:nvSpPr>
        <p:spPr>
          <a:xfrm>
            <a:off x="2322217" y="4328954"/>
            <a:ext cx="112242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Collect Document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92A274D1-FF6D-4F77-91D5-6472075563A5}"/>
              </a:ext>
            </a:extLst>
          </p:cNvPr>
          <p:cNvGrpSpPr/>
          <p:nvPr/>
        </p:nvGrpSpPr>
        <p:grpSpPr>
          <a:xfrm>
            <a:off x="7951679" y="4327028"/>
            <a:ext cx="1353413" cy="426931"/>
            <a:chOff x="1874832" y="499362"/>
            <a:chExt cx="1523551" cy="61107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4435FE3-3A0C-4143-9699-7D883F646BBB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AD213580-3237-4DFA-B4FD-31E54605EF94}"/>
                </a:ext>
              </a:extLst>
            </p:cNvPr>
            <p:cNvSpPr/>
            <p:nvPr/>
          </p:nvSpPr>
          <p:spPr>
            <a:xfrm>
              <a:off x="2069154" y="505608"/>
              <a:ext cx="1135021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Cek &amp;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Registrasi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Data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Data Entry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CFF4236D-AD28-420C-A470-367A9A703EA9}"/>
              </a:ext>
            </a:extLst>
          </p:cNvPr>
          <p:cNvSpPr/>
          <p:nvPr/>
        </p:nvSpPr>
        <p:spPr>
          <a:xfrm>
            <a:off x="5345948" y="4321867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41" name="Connector: Elbow 177">
            <a:extLst>
              <a:ext uri="{FF2B5EF4-FFF2-40B4-BE49-F238E27FC236}">
                <a16:creationId xmlns:a16="http://schemas.microsoft.com/office/drawing/2014/main" xmlns="" id="{1DCC84F5-5902-4DF3-A47E-6AB244356737}"/>
              </a:ext>
            </a:extLst>
          </p:cNvPr>
          <p:cNvCxnSpPr>
            <a:cxnSpLocks/>
            <a:stCxn id="33" idx="0"/>
            <a:endCxn id="20" idx="1"/>
          </p:cNvCxnSpPr>
          <p:nvPr/>
        </p:nvCxnSpPr>
        <p:spPr>
          <a:xfrm rot="5400000" flipH="1" flipV="1">
            <a:off x="2176438" y="2787778"/>
            <a:ext cx="547624" cy="2537904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2E5E061-8800-4318-A606-EFC4DED04ABC}"/>
              </a:ext>
            </a:extLst>
          </p:cNvPr>
          <p:cNvSpPr/>
          <p:nvPr/>
        </p:nvSpPr>
        <p:spPr>
          <a:xfrm>
            <a:off x="1424286" y="3546211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8860C264-C34E-4500-9D5B-144ABFA191ED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5066222" y="4540494"/>
            <a:ext cx="2885457" cy="635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Connector: Elbow 220">
            <a:extLst>
              <a:ext uri="{FF2B5EF4-FFF2-40B4-BE49-F238E27FC236}">
                <a16:creationId xmlns:a16="http://schemas.microsoft.com/office/drawing/2014/main" xmlns="" id="{D7716EA5-9CD7-4867-BB01-30CA058A5B54}"/>
              </a:ext>
            </a:extLst>
          </p:cNvPr>
          <p:cNvCxnSpPr>
            <a:cxnSpLocks/>
            <a:stCxn id="48" idx="2"/>
            <a:endCxn id="58" idx="3"/>
          </p:cNvCxnSpPr>
          <p:nvPr/>
        </p:nvCxnSpPr>
        <p:spPr>
          <a:xfrm rot="5400000">
            <a:off x="7037774" y="3471037"/>
            <a:ext cx="1506101" cy="4139995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76BE6A0-8FB3-4F60-BF5C-A80DC4CA9683}"/>
              </a:ext>
            </a:extLst>
          </p:cNvPr>
          <p:cNvSpPr/>
          <p:nvPr/>
        </p:nvSpPr>
        <p:spPr>
          <a:xfrm>
            <a:off x="10671234" y="566049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2819CA1B-3A5F-48A3-97F8-CD2205BC34CC}"/>
              </a:ext>
            </a:extLst>
          </p:cNvPr>
          <p:cNvSpPr/>
          <p:nvPr/>
        </p:nvSpPr>
        <p:spPr>
          <a:xfrm>
            <a:off x="115449" y="5660492"/>
            <a:ext cx="225141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en-US" sz="1000" b="1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Info Change Category:</a:t>
            </a:r>
          </a:p>
          <a:p>
            <a:pPr marL="228600" indent="-228600" defTabSz="457200">
              <a:buFont typeface="+mj-lt"/>
              <a:buAutoNum type="arabicPeriod"/>
            </a:pPr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Extend Masa Trial/Re-Activation</a:t>
            </a:r>
          </a:p>
          <a:p>
            <a:pPr marL="228600" indent="-228600" defTabSz="457200">
              <a:buFont typeface="+mj-lt"/>
              <a:buAutoNum type="arabicPeriod"/>
            </a:pPr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Withdrawal Merchant</a:t>
            </a:r>
          </a:p>
          <a:p>
            <a:pPr marL="228600" indent="-228600" defTabSz="457200">
              <a:buFont typeface="+mj-lt"/>
              <a:buAutoNum type="arabicPeriod"/>
            </a:pPr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Renewal Subscription</a:t>
            </a:r>
          </a:p>
          <a:p>
            <a:pPr marL="228600" indent="-228600" defTabSz="457200">
              <a:buFont typeface="+mj-lt"/>
              <a:buAutoNum type="arabicPeriod"/>
            </a:pPr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Merchant, </a:t>
            </a:r>
            <a:r>
              <a:rPr lang="en-US" sz="1000" dirty="0" err="1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YokkeBiz</a:t>
            </a:r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, &amp; Menu Info Change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071CD20C-6883-4271-88B0-08A327267B2B}"/>
              </a:ext>
            </a:extLst>
          </p:cNvPr>
          <p:cNvGrpSpPr/>
          <p:nvPr/>
        </p:nvGrpSpPr>
        <p:grpSpPr>
          <a:xfrm>
            <a:off x="9518821" y="4288121"/>
            <a:ext cx="684000" cy="499863"/>
            <a:chOff x="9091314" y="4676572"/>
            <a:chExt cx="684000" cy="499863"/>
          </a:xfrm>
        </p:grpSpPr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xmlns="" id="{ABDDD865-C311-4148-9100-87BDC9419398}"/>
                </a:ext>
              </a:extLst>
            </p:cNvPr>
            <p:cNvSpPr/>
            <p:nvPr/>
          </p:nvSpPr>
          <p:spPr>
            <a:xfrm>
              <a:off x="9091314" y="4676572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03541C43-41C2-4772-8A4C-8667B558EFDE}"/>
                </a:ext>
              </a:extLst>
            </p:cNvPr>
            <p:cNvSpPr/>
            <p:nvPr/>
          </p:nvSpPr>
          <p:spPr>
            <a:xfrm>
              <a:off x="9223159" y="4775483"/>
              <a:ext cx="4203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Proses</a:t>
              </a:r>
            </a:p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Lanjut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98C198B7-F68D-4CEB-823E-4EAC33FC3CE8}"/>
              </a:ext>
            </a:extLst>
          </p:cNvPr>
          <p:cNvCxnSpPr>
            <a:cxnSpLocks/>
            <a:stCxn id="38" idx="3"/>
            <a:endCxn id="48" idx="1"/>
          </p:cNvCxnSpPr>
          <p:nvPr/>
        </p:nvCxnSpPr>
        <p:spPr>
          <a:xfrm flipV="1">
            <a:off x="9305092" y="4538053"/>
            <a:ext cx="213729" cy="244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Connector: Elbow 110">
            <a:extLst>
              <a:ext uri="{FF2B5EF4-FFF2-40B4-BE49-F238E27FC236}">
                <a16:creationId xmlns:a16="http://schemas.microsoft.com/office/drawing/2014/main" xmlns="" id="{411886F2-7DE9-4DAD-91F1-4E78E504FAE8}"/>
              </a:ext>
            </a:extLst>
          </p:cNvPr>
          <p:cNvCxnSpPr>
            <a:cxnSpLocks/>
            <a:stCxn id="48" idx="0"/>
            <a:endCxn id="20" idx="3"/>
          </p:cNvCxnSpPr>
          <p:nvPr/>
        </p:nvCxnSpPr>
        <p:spPr>
          <a:xfrm rot="16200000" flipV="1">
            <a:off x="7538223" y="1965522"/>
            <a:ext cx="505203" cy="4139995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A6EF75CF-698B-488D-8C9B-88DD06CB1BE7}"/>
              </a:ext>
            </a:extLst>
          </p:cNvPr>
          <p:cNvSpPr/>
          <p:nvPr/>
        </p:nvSpPr>
        <p:spPr>
          <a:xfrm>
            <a:off x="9330045" y="3539238"/>
            <a:ext cx="53412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Return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460BFB73-3D79-41D7-AEBD-5264F9B73755}"/>
              </a:ext>
            </a:extLst>
          </p:cNvPr>
          <p:cNvGrpSpPr/>
          <p:nvPr/>
        </p:nvGrpSpPr>
        <p:grpSpPr>
          <a:xfrm>
            <a:off x="3722706" y="5157136"/>
            <a:ext cx="2001624" cy="426931"/>
            <a:chOff x="1874832" y="499362"/>
            <a:chExt cx="1523551" cy="6110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19ABC2CB-DE58-4DB9-840B-5B587CD8FDEC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7378D799-9320-4B2E-B805-10799BF8840D}"/>
                </a:ext>
              </a:extLst>
            </p:cNvPr>
            <p:cNvSpPr/>
            <p:nvPr/>
          </p:nvSpPr>
          <p:spPr>
            <a:xfrm>
              <a:off x="1959365" y="505608"/>
              <a:ext cx="135459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Pembatalan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 Merchant Update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Close - Canceled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EB9A788D-0CF4-4306-8612-5A3F5A791D83}"/>
              </a:ext>
            </a:extLst>
          </p:cNvPr>
          <p:cNvCxnSpPr>
            <a:cxnSpLocks/>
            <a:stCxn id="29" idx="2"/>
            <a:endCxn id="55" idx="0"/>
          </p:cNvCxnSpPr>
          <p:nvPr/>
        </p:nvCxnSpPr>
        <p:spPr>
          <a:xfrm flipH="1">
            <a:off x="4723591" y="4796775"/>
            <a:ext cx="631" cy="36472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E3D4BF5D-83DA-4D31-B787-8A023F56D841}"/>
              </a:ext>
            </a:extLst>
          </p:cNvPr>
          <p:cNvGrpSpPr/>
          <p:nvPr/>
        </p:nvGrpSpPr>
        <p:grpSpPr>
          <a:xfrm>
            <a:off x="3719202" y="6080619"/>
            <a:ext cx="2001624" cy="426931"/>
            <a:chOff x="1874832" y="499362"/>
            <a:chExt cx="1523551" cy="61107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0C52E1FE-984E-4726-AF1E-413A60A4ECD2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5975C1E0-846B-4CEC-8100-D948C46BD74D}"/>
                </a:ext>
              </a:extLst>
            </p:cNvPr>
            <p:cNvSpPr/>
            <p:nvPr/>
          </p:nvSpPr>
          <p:spPr>
            <a:xfrm>
              <a:off x="2053925" y="505608"/>
              <a:ext cx="1165476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Merchant Update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Selesai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Close - Completed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3367FDAA-8641-4B60-9B88-B7150392A4FA}"/>
              </a:ext>
            </a:extLst>
          </p:cNvPr>
          <p:cNvGrpSpPr/>
          <p:nvPr/>
        </p:nvGrpSpPr>
        <p:grpSpPr>
          <a:xfrm>
            <a:off x="4372697" y="2733425"/>
            <a:ext cx="684000" cy="499863"/>
            <a:chOff x="7220672" y="3522360"/>
            <a:chExt cx="684000" cy="49986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247F1BD-DB1F-46D6-9187-A2255D436A9A}"/>
                </a:ext>
              </a:extLst>
            </p:cNvPr>
            <p:cNvSpPr/>
            <p:nvPr/>
          </p:nvSpPr>
          <p:spPr>
            <a:xfrm>
              <a:off x="7297381" y="3609613"/>
              <a:ext cx="52450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 err="1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Perlu</a:t>
              </a:r>
              <a:endParaRPr lang="en-US" sz="7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endParaRPr>
            </a:p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Approval</a:t>
              </a:r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xmlns="" id="{9D760FF2-B7D2-45D9-90F5-AB1FCF30015C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A738D4C8-8096-4044-8FB9-542A6B5CDB3A}"/>
              </a:ext>
            </a:extLst>
          </p:cNvPr>
          <p:cNvCxnSpPr>
            <a:cxnSpLocks/>
            <a:stCxn id="62" idx="2"/>
            <a:endCxn id="21" idx="0"/>
          </p:cNvCxnSpPr>
          <p:nvPr/>
        </p:nvCxnSpPr>
        <p:spPr>
          <a:xfrm>
            <a:off x="4714697" y="3233288"/>
            <a:ext cx="5388" cy="3405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FAF03F6A-2339-4EFA-B2E9-468FFE365BB5}"/>
              </a:ext>
            </a:extLst>
          </p:cNvPr>
          <p:cNvGrpSpPr/>
          <p:nvPr/>
        </p:nvGrpSpPr>
        <p:grpSpPr>
          <a:xfrm>
            <a:off x="6219137" y="2026480"/>
            <a:ext cx="1534213" cy="426931"/>
            <a:chOff x="1874832" y="499362"/>
            <a:chExt cx="1523551" cy="61107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D9E73F6F-604D-42C7-9AA9-7F81FD791285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BB842C99-63EF-4455-A704-9A3144633EB7}"/>
                </a:ext>
              </a:extLst>
            </p:cNvPr>
            <p:cNvSpPr/>
            <p:nvPr/>
          </p:nvSpPr>
          <p:spPr>
            <a:xfrm>
              <a:off x="2069786" y="505608"/>
              <a:ext cx="1133752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Approval Request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Approval Request</a:t>
              </a:r>
            </a:p>
          </p:txBody>
        </p:sp>
      </p:grpSp>
      <p:cxnSp>
        <p:nvCxnSpPr>
          <p:cNvPr id="67" name="Connector: Elbow 196">
            <a:extLst>
              <a:ext uri="{FF2B5EF4-FFF2-40B4-BE49-F238E27FC236}">
                <a16:creationId xmlns:a16="http://schemas.microsoft.com/office/drawing/2014/main" xmlns="" id="{368340E7-638C-4C89-B691-DC43782BC9D1}"/>
              </a:ext>
            </a:extLst>
          </p:cNvPr>
          <p:cNvCxnSpPr>
            <a:cxnSpLocks/>
            <a:stCxn id="70" idx="1"/>
            <a:endCxn id="20" idx="3"/>
          </p:cNvCxnSpPr>
          <p:nvPr/>
        </p:nvCxnSpPr>
        <p:spPr>
          <a:xfrm rot="10800000" flipV="1">
            <a:off x="5720827" y="3316492"/>
            <a:ext cx="924877" cy="466426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7FCB96C0-6642-4EB5-A756-CF23A1AEB20E}"/>
              </a:ext>
            </a:extLst>
          </p:cNvPr>
          <p:cNvGrpSpPr/>
          <p:nvPr/>
        </p:nvGrpSpPr>
        <p:grpSpPr>
          <a:xfrm>
            <a:off x="6645703" y="3066560"/>
            <a:ext cx="684000" cy="499863"/>
            <a:chOff x="7220672" y="3522360"/>
            <a:chExt cx="684000" cy="49986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389629F8-CA47-4821-92FB-8D9C28FC74CA}"/>
                </a:ext>
              </a:extLst>
            </p:cNvPr>
            <p:cNvSpPr/>
            <p:nvPr/>
          </p:nvSpPr>
          <p:spPr>
            <a:xfrm>
              <a:off x="7297381" y="3685813"/>
              <a:ext cx="524503" cy="20005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 defTabSz="457200"/>
              <a:r>
                <a:rPr lang="en-US" sz="700" dirty="0">
                  <a:ln w="0"/>
                  <a:solidFill>
                    <a:prstClr val="black"/>
                  </a:solidFill>
                  <a:latin typeface="Times New Roman" panose="02020603050405020304" pitchFamily="18" charset="0"/>
                </a:rPr>
                <a:t>Approval</a:t>
              </a:r>
            </a:p>
          </p:txBody>
        </p:sp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xmlns="" id="{595CEB58-E403-4121-BB83-60293B810361}"/>
                </a:ext>
              </a:extLst>
            </p:cNvPr>
            <p:cNvSpPr/>
            <p:nvPr/>
          </p:nvSpPr>
          <p:spPr>
            <a:xfrm>
              <a:off x="7220672" y="3522360"/>
              <a:ext cx="684000" cy="499863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9113EB37-1074-4EFA-A51C-7177A1E699EF}"/>
              </a:ext>
            </a:extLst>
          </p:cNvPr>
          <p:cNvCxnSpPr>
            <a:cxnSpLocks/>
            <a:stCxn id="65" idx="2"/>
            <a:endCxn id="70" idx="0"/>
          </p:cNvCxnSpPr>
          <p:nvPr/>
        </p:nvCxnSpPr>
        <p:spPr>
          <a:xfrm>
            <a:off x="6986244" y="2453411"/>
            <a:ext cx="1459" cy="61314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79189EF2-6ADB-48F3-A00C-731EC7EAC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04"/>
          <a:stretch/>
        </p:blipFill>
        <p:spPr>
          <a:xfrm>
            <a:off x="6909996" y="3671228"/>
            <a:ext cx="199664" cy="122546"/>
          </a:xfrm>
          <a:prstGeom prst="rect">
            <a:avLst/>
          </a:prstGeom>
        </p:spPr>
      </p:pic>
      <p:cxnSp>
        <p:nvCxnSpPr>
          <p:cNvPr id="73" name="Connector: Elbow 202">
            <a:extLst>
              <a:ext uri="{FF2B5EF4-FFF2-40B4-BE49-F238E27FC236}">
                <a16:creationId xmlns:a16="http://schemas.microsoft.com/office/drawing/2014/main" xmlns="" id="{F28232CF-96A2-4911-AE99-7ADA898BEBE8}"/>
              </a:ext>
            </a:extLst>
          </p:cNvPr>
          <p:cNvCxnSpPr>
            <a:cxnSpLocks/>
            <a:stCxn id="70" idx="2"/>
            <a:endCxn id="54" idx="3"/>
          </p:cNvCxnSpPr>
          <p:nvPr/>
        </p:nvCxnSpPr>
        <p:spPr>
          <a:xfrm rot="5400000">
            <a:off x="5453928" y="3836826"/>
            <a:ext cx="1804179" cy="1263373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BC62AF99-CB72-4816-9078-101816C0D693}"/>
              </a:ext>
            </a:extLst>
          </p:cNvPr>
          <p:cNvSpPr/>
          <p:nvPr/>
        </p:nvSpPr>
        <p:spPr>
          <a:xfrm>
            <a:off x="6142740" y="3296957"/>
            <a:ext cx="635110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Approve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68652B2F-F929-4AFB-9478-D88E23793E12}"/>
              </a:ext>
            </a:extLst>
          </p:cNvPr>
          <p:cNvSpPr/>
          <p:nvPr/>
        </p:nvSpPr>
        <p:spPr>
          <a:xfrm>
            <a:off x="6445557" y="5143834"/>
            <a:ext cx="51328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C699C746-20E2-4AEB-B9AF-D2E93D922E7E}"/>
              </a:ext>
            </a:extLst>
          </p:cNvPr>
          <p:cNvSpPr/>
          <p:nvPr/>
        </p:nvSpPr>
        <p:spPr>
          <a:xfrm>
            <a:off x="4966077" y="2763876"/>
            <a:ext cx="74892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b="1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Cat. 1 &amp; 2</a:t>
            </a:r>
            <a:endParaRPr lang="en-US" sz="28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F9FCFC0A-7E42-4437-9C4D-33358674195D}"/>
              </a:ext>
            </a:extLst>
          </p:cNvPr>
          <p:cNvSpPr/>
          <p:nvPr/>
        </p:nvSpPr>
        <p:spPr>
          <a:xfrm>
            <a:off x="4691745" y="3269329"/>
            <a:ext cx="748923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b="1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Cat. 3 &amp; 4</a:t>
            </a:r>
            <a:endParaRPr lang="en-US" sz="28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cxnSp>
        <p:nvCxnSpPr>
          <p:cNvPr id="78" name="Connector: Elbow 210">
            <a:extLst>
              <a:ext uri="{FF2B5EF4-FFF2-40B4-BE49-F238E27FC236}">
                <a16:creationId xmlns:a16="http://schemas.microsoft.com/office/drawing/2014/main" xmlns="" id="{419C278D-4F8A-4EB9-BE15-CBF4C80E7861}"/>
              </a:ext>
            </a:extLst>
          </p:cNvPr>
          <p:cNvCxnSpPr>
            <a:cxnSpLocks/>
            <a:stCxn id="85" idx="2"/>
            <a:endCxn id="62" idx="0"/>
          </p:cNvCxnSpPr>
          <p:nvPr/>
        </p:nvCxnSpPr>
        <p:spPr>
          <a:xfrm rot="5400000">
            <a:off x="6741723" y="410504"/>
            <a:ext cx="295895" cy="4349946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A13AC4AE-CBB2-4B25-AA07-5F263C3A5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04"/>
          <a:stretch/>
        </p:blipFill>
        <p:spPr>
          <a:xfrm>
            <a:off x="5756440" y="2481375"/>
            <a:ext cx="199664" cy="122546"/>
          </a:xfrm>
          <a:prstGeom prst="rect">
            <a:avLst/>
          </a:prstGeom>
        </p:spPr>
      </p:pic>
      <p:cxnSp>
        <p:nvCxnSpPr>
          <p:cNvPr id="80" name="Connector: Elbow 201">
            <a:extLst>
              <a:ext uri="{FF2B5EF4-FFF2-40B4-BE49-F238E27FC236}">
                <a16:creationId xmlns:a16="http://schemas.microsoft.com/office/drawing/2014/main" xmlns="" id="{0F9118B9-B78E-4B81-90B4-E496B79EAB41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V="1">
            <a:off x="5056697" y="2239946"/>
            <a:ext cx="1162440" cy="743411"/>
          </a:xfrm>
          <a:prstGeom prst="bentConnector3">
            <a:avLst>
              <a:gd name="adj1" fmla="val 6884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BFF4F618-924A-4C94-BD91-F2E472321E55}"/>
              </a:ext>
            </a:extLst>
          </p:cNvPr>
          <p:cNvGrpSpPr/>
          <p:nvPr/>
        </p:nvGrpSpPr>
        <p:grpSpPr>
          <a:xfrm>
            <a:off x="8796679" y="1350603"/>
            <a:ext cx="518092" cy="504568"/>
            <a:chOff x="859257" y="557606"/>
            <a:chExt cx="518092" cy="504568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7E435AC-3F1E-4155-9C61-D71E34659B31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8B0F4021-7748-4109-8A0A-55ED0AED3D20}"/>
                </a:ext>
              </a:extLst>
            </p:cNvPr>
            <p:cNvSpPr/>
            <p:nvPr/>
          </p:nvSpPr>
          <p:spPr>
            <a:xfrm>
              <a:off x="859257" y="668897"/>
              <a:ext cx="51809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Start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B37246CE-781B-49FB-BD91-9AEAC3C6621E}"/>
              </a:ext>
            </a:extLst>
          </p:cNvPr>
          <p:cNvGrpSpPr/>
          <p:nvPr/>
        </p:nvGrpSpPr>
        <p:grpSpPr>
          <a:xfrm>
            <a:off x="8063830" y="2010599"/>
            <a:ext cx="2001625" cy="426931"/>
            <a:chOff x="1874832" y="499362"/>
            <a:chExt cx="1523551" cy="61107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9362B083-89C5-49D6-8D8B-30311B3EB7FA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xmlns="" id="{213CA56D-6A60-474A-B0CD-DE1F172C3114}"/>
                </a:ext>
              </a:extLst>
            </p:cNvPr>
            <p:cNvSpPr/>
            <p:nvPr/>
          </p:nvSpPr>
          <p:spPr>
            <a:xfrm>
              <a:off x="1936336" y="595216"/>
              <a:ext cx="1387842" cy="4154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Create Ticket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Draft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39EE2EF9-4640-4E0D-83AA-89D22D1A08B4}"/>
              </a:ext>
            </a:extLst>
          </p:cNvPr>
          <p:cNvCxnSpPr>
            <a:cxnSpLocks/>
            <a:stCxn id="82" idx="4"/>
            <a:endCxn id="85" idx="0"/>
          </p:cNvCxnSpPr>
          <p:nvPr/>
        </p:nvCxnSpPr>
        <p:spPr>
          <a:xfrm>
            <a:off x="9062771" y="1855171"/>
            <a:ext cx="1872" cy="1554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EACCAE42-9C3A-4F3C-8F25-5540C2A1034C}"/>
              </a:ext>
            </a:extLst>
          </p:cNvPr>
          <p:cNvSpPr/>
          <p:nvPr/>
        </p:nvSpPr>
        <p:spPr>
          <a:xfrm>
            <a:off x="9010674" y="2391242"/>
            <a:ext cx="5533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9A54BB54-576F-4EBF-B773-A07D8C4EE569}"/>
              </a:ext>
            </a:extLst>
          </p:cNvPr>
          <p:cNvGrpSpPr/>
          <p:nvPr/>
        </p:nvGrpSpPr>
        <p:grpSpPr>
          <a:xfrm>
            <a:off x="10462889" y="5114103"/>
            <a:ext cx="1353412" cy="426931"/>
            <a:chOff x="1874832" y="499362"/>
            <a:chExt cx="1523551" cy="61107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345C1F56-CC64-4AA7-B1B9-DFE058C08E5F}"/>
                </a:ext>
              </a:extLst>
            </p:cNvPr>
            <p:cNvSpPr/>
            <p:nvPr/>
          </p:nvSpPr>
          <p:spPr>
            <a:xfrm>
              <a:off x="1874832" y="499362"/>
              <a:ext cx="1523551" cy="61107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2B4EE125-AA0A-412D-BD75-CC6E41BCCB00}"/>
                </a:ext>
              </a:extLst>
            </p:cNvPr>
            <p:cNvSpPr/>
            <p:nvPr/>
          </p:nvSpPr>
          <p:spPr>
            <a:xfrm>
              <a:off x="1886707" y="505608"/>
              <a:ext cx="1499917" cy="594715"/>
            </a:xfrm>
            <a:prstGeom prst="rect">
              <a:avLst/>
            </a:prstGeom>
            <a:noFill/>
          </p:spPr>
          <p:txBody>
            <a:bodyPr wrap="none" lIns="91440" tIns="45720" rIns="91440" bIns="45720" anchor="ctr">
              <a:spAutoFit/>
            </a:bodyPr>
            <a:lstStyle/>
            <a:p>
              <a:pPr algn="ctr" defTabSz="457200"/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Update Data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iSeller</a:t>
              </a:r>
              <a:endPara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State: Profile Update</a:t>
              </a:r>
            </a:p>
          </p:txBody>
        </p:sp>
      </p:grpSp>
      <p:cxnSp>
        <p:nvCxnSpPr>
          <p:cNvPr id="92" name="Connector: Elbow 93">
            <a:extLst>
              <a:ext uri="{FF2B5EF4-FFF2-40B4-BE49-F238E27FC236}">
                <a16:creationId xmlns:a16="http://schemas.microsoft.com/office/drawing/2014/main" xmlns="" id="{2DD58953-1CBB-4287-998D-44AB5FE4B761}"/>
              </a:ext>
            </a:extLst>
          </p:cNvPr>
          <p:cNvCxnSpPr>
            <a:cxnSpLocks/>
            <a:stCxn id="90" idx="2"/>
            <a:endCxn id="58" idx="3"/>
          </p:cNvCxnSpPr>
          <p:nvPr/>
        </p:nvCxnSpPr>
        <p:spPr>
          <a:xfrm rot="5400000">
            <a:off x="8053686" y="3208174"/>
            <a:ext cx="753051" cy="541877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Connector: Elbow 98">
            <a:extLst>
              <a:ext uri="{FF2B5EF4-FFF2-40B4-BE49-F238E27FC236}">
                <a16:creationId xmlns:a16="http://schemas.microsoft.com/office/drawing/2014/main" xmlns="" id="{BC9BF18E-87E8-4481-AF64-30210DF74D5F}"/>
              </a:ext>
            </a:extLst>
          </p:cNvPr>
          <p:cNvCxnSpPr>
            <a:cxnSpLocks/>
            <a:stCxn id="48" idx="3"/>
            <a:endCxn id="91" idx="0"/>
          </p:cNvCxnSpPr>
          <p:nvPr/>
        </p:nvCxnSpPr>
        <p:spPr>
          <a:xfrm>
            <a:off x="10202821" y="4538053"/>
            <a:ext cx="936826" cy="580414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959F1EC9-8657-40FB-9CF5-6EB44AD9B4C2}"/>
              </a:ext>
            </a:extLst>
          </p:cNvPr>
          <p:cNvSpPr/>
          <p:nvPr/>
        </p:nvSpPr>
        <p:spPr>
          <a:xfrm>
            <a:off x="10261464" y="4543337"/>
            <a:ext cx="92044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1000" dirty="0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Submit </a:t>
            </a:r>
            <a:r>
              <a:rPr lang="en-US" sz="1000" dirty="0" err="1">
                <a:ln w="0"/>
                <a:solidFill>
                  <a:prstClr val="black"/>
                </a:solidFill>
                <a:latin typeface="Times New Roman" panose="02020603050405020304" pitchFamily="18" charset="0"/>
              </a:rPr>
              <a:t>iSeller</a:t>
            </a:r>
            <a:endParaRPr lang="en-US" sz="2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C73A691F-543B-4633-8201-13603C47240B}"/>
              </a:ext>
            </a:extLst>
          </p:cNvPr>
          <p:cNvSpPr/>
          <p:nvPr/>
        </p:nvSpPr>
        <p:spPr>
          <a:xfrm>
            <a:off x="218267" y="1604986"/>
            <a:ext cx="1996866" cy="17985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Re-Activation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Extend Trial </a:t>
            </a:r>
            <a:r>
              <a:rPr lang="en-US" sz="1100" dirty="0" err="1">
                <a:solidFill>
                  <a:srgbClr val="333333"/>
                </a:solidFill>
              </a:rPr>
              <a:t>Priod</a:t>
            </a:r>
            <a:endParaRPr lang="en-US" sz="1100" dirty="0">
              <a:solidFill>
                <a:srgbClr val="333333"/>
              </a:solidFill>
            </a:endParaRP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Withdrawal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Renewal Subscription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 err="1">
                <a:solidFill>
                  <a:srgbClr val="333333"/>
                </a:solidFill>
              </a:rPr>
              <a:t>YokkeBiz</a:t>
            </a:r>
            <a:r>
              <a:rPr lang="en-US" sz="1100" dirty="0">
                <a:solidFill>
                  <a:srgbClr val="333333"/>
                </a:solidFill>
              </a:rPr>
              <a:t>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Menu Info Change</a:t>
            </a:r>
            <a:endParaRPr lang="en-ID" sz="11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955344"/>
            <a:ext cx="10058400" cy="4436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705020"/>
            <a:ext cx="69272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My Homepage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Assigned To My Group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Number Ticket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 Up</a:t>
            </a:r>
          </a:p>
        </p:txBody>
      </p:sp>
      <p:sp>
        <p:nvSpPr>
          <p:cNvPr id="8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Ticket Return (Collect Document)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92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955344"/>
            <a:ext cx="10058400" cy="4395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6134511"/>
            <a:ext cx="6927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Assigned To My Group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Number Ticket</a:t>
            </a:r>
          </a:p>
        </p:txBody>
      </p:sp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Ticket Return (Collect Document)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0" y="5705020"/>
            <a:ext cx="69272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Lengkapi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Document</a:t>
            </a:r>
          </a:p>
          <a:p>
            <a:pPr marL="342900" indent="-342900">
              <a:buAutoNum type="arabicPeriod"/>
            </a:pPr>
            <a:r>
              <a:rPr lang="en-US" sz="1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Klick</a:t>
            </a: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Comments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84" y="328025"/>
            <a:ext cx="6840378" cy="5402059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="" xmlns:a16="http://schemas.microsoft.com/office/drawing/2014/main" id="{417D5999-8B1E-4937-86A6-DD256706AD21}"/>
              </a:ext>
            </a:extLst>
          </p:cNvPr>
          <p:cNvSpPr txBox="1">
            <a:spLocks/>
          </p:cNvSpPr>
          <p:nvPr/>
        </p:nvSpPr>
        <p:spPr>
          <a:xfrm>
            <a:off x="0" y="328025"/>
            <a:ext cx="9114282" cy="31294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80" b="1" dirty="0" smtClean="0">
                <a:latin typeface="+mj-lt"/>
                <a:cs typeface="Calibri" panose="020F0502020204030204" pitchFamily="34" charset="0"/>
              </a:rPr>
              <a:t>Ticket Return (Collect Document)</a:t>
            </a:r>
            <a:endParaRPr lang="en-ID" sz="168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B2AB536-36F9-D94F-A304-A82327AB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="" xmlns:a16="http://schemas.microsoft.com/office/drawing/2014/main" id="{5A56D41F-F678-634B-A675-09E639D085FC}"/>
              </a:ext>
            </a:extLst>
          </p:cNvPr>
          <p:cNvSpPr txBox="1">
            <a:spLocks/>
          </p:cNvSpPr>
          <p:nvPr/>
        </p:nvSpPr>
        <p:spPr>
          <a:xfrm>
            <a:off x="6074552" y="1222072"/>
            <a:ext cx="4129621" cy="65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="" xmlns:a16="http://schemas.microsoft.com/office/drawing/2014/main" id="{5D72B950-3A31-754C-B249-11B33C9B1C4B}"/>
              </a:ext>
            </a:extLst>
          </p:cNvPr>
          <p:cNvSpPr txBox="1">
            <a:spLocks/>
          </p:cNvSpPr>
          <p:nvPr/>
        </p:nvSpPr>
        <p:spPr>
          <a:xfrm>
            <a:off x="6104698" y="2374581"/>
            <a:ext cx="3361075" cy="3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PT. Mitra Transaksi Indonesia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AB527B6-9B20-7943-86E1-E9135DE62017}"/>
              </a:ext>
            </a:extLst>
          </p:cNvPr>
          <p:cNvSpPr txBox="1">
            <a:spLocks/>
          </p:cNvSpPr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"/>
              </a:lnSpc>
              <a:spcBef>
                <a:spcPts val="0"/>
              </a:spcBef>
            </a:pP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Copyright © 2021 PT Mitra </a:t>
            </a:r>
            <a:r>
              <a:rPr lang="en-AU" sz="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Transaksi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Indonesia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rights reserved. This document/proposal or any portion  is confidential, thereof may not be reproduced or used in any manner whatsoever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without the express written permission of PT Mitra Transaksi Indonesia.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217974F-08B2-FB4E-BAED-A5B0C1887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404" y="695921"/>
            <a:ext cx="2793930" cy="22096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A226ED84-81B6-284E-8704-A9B398A24CE4}"/>
              </a:ext>
            </a:extLst>
          </p:cNvPr>
          <p:cNvSpPr/>
          <p:nvPr/>
        </p:nvSpPr>
        <p:spPr>
          <a:xfrm>
            <a:off x="6219930" y="2180490"/>
            <a:ext cx="2009670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052C7C9-7127-4D5D-99A9-BBF5081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B597-FD0B-4020-A413-7E291C7F2D87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9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6" name="Google Shape;506;p3"/>
          <p:cNvSpPr txBox="1"/>
          <p:nvPr/>
        </p:nvSpPr>
        <p:spPr>
          <a:xfrm>
            <a:off x="1452698" y="151986"/>
            <a:ext cx="89905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4AD2F5"/>
              </a:buClr>
              <a:buSzPts val="3200"/>
              <a:defRPr/>
            </a:pP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Onboarding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Reguler</a:t>
            </a:r>
            <a:endParaRPr lang="en-US" sz="2800" kern="0" dirty="0">
              <a:solidFill>
                <a:srgbClr val="000000"/>
              </a:solidFill>
              <a:sym typeface="Arial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56694"/>
              </p:ext>
            </p:extLst>
          </p:nvPr>
        </p:nvGraphicFramePr>
        <p:xfrm>
          <a:off x="192150" y="876191"/>
          <a:ext cx="11758412" cy="572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746"/>
                <a:gridCol w="2318197"/>
                <a:gridCol w="4790941"/>
                <a:gridCol w="2278528"/>
              </a:tblGrid>
              <a:tr h="4507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3333"/>
                          </a:solidFill>
                        </a:rPr>
                        <a:t>ADO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Bisnis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YokkeBiz</a:t>
                      </a:r>
                      <a:r>
                        <a:rPr lang="en-US" sz="1600" b="1" baseline="0" dirty="0" smtClean="0">
                          <a:solidFill>
                            <a:srgbClr val="333333"/>
                          </a:solidFill>
                        </a:rPr>
                        <a:t> Ops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iSeller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2781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" name="Rectangle 47"/>
          <p:cNvSpPr/>
          <p:nvPr/>
        </p:nvSpPr>
        <p:spPr>
          <a:xfrm>
            <a:off x="543142" y="2185943"/>
            <a:ext cx="992240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26AC7011-CB54-467E-87B4-4DA3C96B8CF8}"/>
              </a:ext>
            </a:extLst>
          </p:cNvPr>
          <p:cNvGrpSpPr/>
          <p:nvPr/>
        </p:nvGrpSpPr>
        <p:grpSpPr>
          <a:xfrm>
            <a:off x="781429" y="1470493"/>
            <a:ext cx="504000" cy="504568"/>
            <a:chOff x="873349" y="557606"/>
            <a:chExt cx="504000" cy="504568"/>
          </a:xfrm>
        </p:grpSpPr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6DCABB75-F348-43EB-824E-023D78C8450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D904737B-D731-438B-9E37-B2AA9E8F5202}"/>
                </a:ext>
              </a:extLst>
            </p:cNvPr>
            <p:cNvSpPr/>
            <p:nvPr/>
          </p:nvSpPr>
          <p:spPr>
            <a:xfrm>
              <a:off x="890517" y="668897"/>
              <a:ext cx="455573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Start</a:t>
              </a:r>
              <a:endParaRPr kumimoji="0" lang="en-US" sz="105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0" idx="4"/>
          </p:cNvCxnSpPr>
          <p:nvPr/>
        </p:nvCxnSpPr>
        <p:spPr>
          <a:xfrm>
            <a:off x="1033429" y="1975061"/>
            <a:ext cx="5832" cy="185628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103893" y="2185943"/>
            <a:ext cx="992240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26AC7011-CB54-467E-87B4-4DA3C96B8CF8}"/>
              </a:ext>
            </a:extLst>
          </p:cNvPr>
          <p:cNvGrpSpPr/>
          <p:nvPr/>
        </p:nvGrpSpPr>
        <p:grpSpPr>
          <a:xfrm>
            <a:off x="3342180" y="1470493"/>
            <a:ext cx="504000" cy="504568"/>
            <a:chOff x="873349" y="557606"/>
            <a:chExt cx="504000" cy="504568"/>
          </a:xfrm>
        </p:grpSpPr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6DCABB75-F348-43EB-824E-023D78C84508}"/>
                </a:ext>
              </a:extLst>
            </p:cNvPr>
            <p:cNvSpPr/>
            <p:nvPr/>
          </p:nvSpPr>
          <p:spPr>
            <a:xfrm>
              <a:off x="873349" y="557606"/>
              <a:ext cx="504000" cy="504568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D904737B-D731-438B-9E37-B2AA9E8F5202}"/>
                </a:ext>
              </a:extLst>
            </p:cNvPr>
            <p:cNvSpPr/>
            <p:nvPr/>
          </p:nvSpPr>
          <p:spPr>
            <a:xfrm>
              <a:off x="890517" y="668897"/>
              <a:ext cx="455573" cy="25391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Start</a:t>
              </a:r>
              <a:endParaRPr kumimoji="0" lang="en-US" sz="105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7" name="Straight Arrow Connector 56"/>
          <p:cNvCxnSpPr>
            <a:stCxn id="55" idx="4"/>
            <a:endCxn id="53" idx="0"/>
          </p:cNvCxnSpPr>
          <p:nvPr/>
        </p:nvCxnSpPr>
        <p:spPr>
          <a:xfrm>
            <a:off x="3594180" y="1975061"/>
            <a:ext cx="5833" cy="210882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517543" y="2564226"/>
            <a:ext cx="860851" cy="463027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Trial di ASANA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9" name="Elbow Connector 58"/>
          <p:cNvCxnSpPr>
            <a:stCxn id="48" idx="2"/>
            <a:endCxn id="58" idx="1"/>
          </p:cNvCxnSpPr>
          <p:nvPr/>
        </p:nvCxnSpPr>
        <p:spPr>
          <a:xfrm rot="16200000" flipH="1">
            <a:off x="3138243" y="416439"/>
            <a:ext cx="280319" cy="4478281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</p:cNvCxnSpPr>
          <p:nvPr/>
        </p:nvCxnSpPr>
        <p:spPr>
          <a:xfrm rot="16200000" flipH="1">
            <a:off x="4351429" y="1764005"/>
            <a:ext cx="414698" cy="1917530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968658" y="2559149"/>
            <a:ext cx="1050288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data by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3537491" y="2565330"/>
            <a:ext cx="1050288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data by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3142" y="4414758"/>
            <a:ext cx="1124342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03893" y="3517289"/>
            <a:ext cx="1124342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Pending Merchant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3643849" y="3280194"/>
            <a:ext cx="740908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tertarik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2889950" y="2960477"/>
            <a:ext cx="510076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Tertarik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517544" y="4767844"/>
            <a:ext cx="1300789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05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ASANA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5442319" y="2101433"/>
            <a:ext cx="10112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input Data Merchant </a:t>
            </a:r>
          </a:p>
          <a:p>
            <a:pPr algn="ctr"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ASANA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Elbow Connector 68"/>
          <p:cNvCxnSpPr>
            <a:stCxn id="63" idx="2"/>
            <a:endCxn id="67" idx="1"/>
          </p:cNvCxnSpPr>
          <p:nvPr/>
        </p:nvCxnSpPr>
        <p:spPr>
          <a:xfrm rot="16200000" flipH="1">
            <a:off x="3207403" y="2642145"/>
            <a:ext cx="208051" cy="4412231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49252" y="5183453"/>
            <a:ext cx="1318186" cy="605309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TTD CL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17544" y="5903508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bukti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bayar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CL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ASANA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Elbow Connector 71"/>
          <p:cNvCxnSpPr>
            <a:stCxn id="67" idx="2"/>
            <a:endCxn id="70" idx="3"/>
          </p:cNvCxnSpPr>
          <p:nvPr/>
        </p:nvCxnSpPr>
        <p:spPr>
          <a:xfrm rot="5400000">
            <a:off x="3843000" y="3161169"/>
            <a:ext cx="349378" cy="4300501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70" idx="2"/>
            <a:endCxn id="71" idx="1"/>
          </p:cNvCxnSpPr>
          <p:nvPr/>
        </p:nvCxnSpPr>
        <p:spPr>
          <a:xfrm rot="16200000" flipH="1">
            <a:off x="3213350" y="3783756"/>
            <a:ext cx="299189" cy="4309199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1137980" y="5875969"/>
            <a:ext cx="1458916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Kirim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bukti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bayar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CL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76044" y="5903507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 Set Up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Straight Arrow Connector 75"/>
          <p:cNvCxnSpPr>
            <a:stCxn id="71" idx="3"/>
            <a:endCxn id="75" idx="1"/>
          </p:cNvCxnSpPr>
          <p:nvPr/>
        </p:nvCxnSpPr>
        <p:spPr>
          <a:xfrm flipV="1">
            <a:off x="6841839" y="6087950"/>
            <a:ext cx="934205" cy="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03374" y="4123660"/>
            <a:ext cx="1124342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Unpaid Register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9EACDC67-1EB7-4FE1-88E1-E6D289CF89A2}"/>
              </a:ext>
            </a:extLst>
          </p:cNvPr>
          <p:cNvGrpSpPr/>
          <p:nvPr/>
        </p:nvGrpSpPr>
        <p:grpSpPr>
          <a:xfrm>
            <a:off x="1052834" y="6283320"/>
            <a:ext cx="311022" cy="307412"/>
            <a:chOff x="873349" y="572921"/>
            <a:chExt cx="504000" cy="504568"/>
          </a:xfrm>
        </p:grpSpPr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0A2B726D-795B-46CE-BF9B-CD418832BC8A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="" xmlns:a16="http://schemas.microsoft.com/office/drawing/2014/main" id="{BC52B903-4796-4275-833E-BD9A02BD208A}"/>
                </a:ext>
              </a:extLst>
            </p:cNvPr>
            <p:cNvSpPr/>
            <p:nvPr/>
          </p:nvSpPr>
          <p:spPr>
            <a:xfrm>
              <a:off x="970666" y="607635"/>
              <a:ext cx="29527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81" name="Elbow Connector 80"/>
          <p:cNvCxnSpPr>
            <a:stCxn id="75" idx="2"/>
            <a:endCxn id="79" idx="6"/>
          </p:cNvCxnSpPr>
          <p:nvPr/>
        </p:nvCxnSpPr>
        <p:spPr>
          <a:xfrm rot="5400000">
            <a:off x="4818708" y="2817541"/>
            <a:ext cx="164633" cy="7074336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1105313" y="4748400"/>
            <a:ext cx="990977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WAG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362414" y="3030154"/>
            <a:ext cx="606262" cy="246849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Trial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4" name="Elbow Connector 83"/>
          <p:cNvCxnSpPr>
            <a:stCxn id="58" idx="2"/>
            <a:endCxn id="83" idx="3"/>
          </p:cNvCxnSpPr>
          <p:nvPr/>
        </p:nvCxnSpPr>
        <p:spPr>
          <a:xfrm rot="5400000">
            <a:off x="4895160" y="2100770"/>
            <a:ext cx="126326" cy="1979293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4" idx="0"/>
            <a:endCxn id="83" idx="2"/>
          </p:cNvCxnSpPr>
          <p:nvPr/>
        </p:nvCxnSpPr>
        <p:spPr>
          <a:xfrm flipH="1" flipV="1">
            <a:off x="3665545" y="3277003"/>
            <a:ext cx="519" cy="240286"/>
          </a:xfrm>
          <a:prstGeom prst="straightConnector1">
            <a:avLst/>
          </a:prstGeom>
          <a:ln>
            <a:solidFill>
              <a:srgbClr val="3333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64" idx="2"/>
          </p:cNvCxnSpPr>
          <p:nvPr/>
        </p:nvCxnSpPr>
        <p:spPr>
          <a:xfrm flipV="1">
            <a:off x="3665545" y="3846767"/>
            <a:ext cx="519" cy="277240"/>
          </a:xfrm>
          <a:prstGeom prst="straightConnector1">
            <a:avLst/>
          </a:prstGeom>
          <a:ln>
            <a:solidFill>
              <a:srgbClr val="3333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3" idx="1"/>
            <a:endCxn id="63" idx="3"/>
          </p:cNvCxnSpPr>
          <p:nvPr/>
        </p:nvCxnSpPr>
        <p:spPr>
          <a:xfrm rot="10800000" flipV="1">
            <a:off x="1667484" y="3153579"/>
            <a:ext cx="1694930" cy="1425918"/>
          </a:xfrm>
          <a:prstGeom prst="bentConnector3">
            <a:avLst>
              <a:gd name="adj1" fmla="val 40122"/>
            </a:avLst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777726"/>
              </p:ext>
            </p:extLst>
          </p:nvPr>
        </p:nvGraphicFramePr>
        <p:xfrm>
          <a:off x="192150" y="1036892"/>
          <a:ext cx="11758412" cy="4462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2413"/>
                <a:gridCol w="2704564"/>
                <a:gridCol w="3670479"/>
                <a:gridCol w="2870956"/>
              </a:tblGrid>
              <a:tr h="35110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3333"/>
                          </a:solidFill>
                        </a:rPr>
                        <a:t>ADO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Bisnis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YokkeBiz</a:t>
                      </a:r>
                      <a:r>
                        <a:rPr lang="en-US" sz="1600" b="1" baseline="0" dirty="0" smtClean="0">
                          <a:solidFill>
                            <a:srgbClr val="333333"/>
                          </a:solidFill>
                        </a:rPr>
                        <a:t> Ops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iSeller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41112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EACDC67-1EB7-4FE1-88E1-E6D289CF89A2}"/>
              </a:ext>
            </a:extLst>
          </p:cNvPr>
          <p:cNvGrpSpPr/>
          <p:nvPr/>
        </p:nvGrpSpPr>
        <p:grpSpPr>
          <a:xfrm>
            <a:off x="894168" y="1555618"/>
            <a:ext cx="311022" cy="307412"/>
            <a:chOff x="873349" y="572921"/>
            <a:chExt cx="504000" cy="504568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0A2B726D-795B-46CE-BF9B-CD418832BC8A}"/>
                </a:ext>
              </a:extLst>
            </p:cNvPr>
            <p:cNvSpPr/>
            <p:nvPr/>
          </p:nvSpPr>
          <p:spPr>
            <a:xfrm>
              <a:off x="873349" y="572921"/>
              <a:ext cx="504000" cy="50456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BC52B903-4796-4275-833E-BD9A02BD208A}"/>
                </a:ext>
              </a:extLst>
            </p:cNvPr>
            <p:cNvSpPr/>
            <p:nvPr/>
          </p:nvSpPr>
          <p:spPr>
            <a:xfrm>
              <a:off x="970666" y="607635"/>
              <a:ext cx="295272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kumimoji="0" lang="en-US" sz="4000" b="1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8" name="Diamond 7"/>
          <p:cNvSpPr/>
          <p:nvPr/>
        </p:nvSpPr>
        <p:spPr>
          <a:xfrm>
            <a:off x="407626" y="3668122"/>
            <a:ext cx="1267047" cy="618187"/>
          </a:xfrm>
          <a:prstGeom prst="diamond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</a:t>
            </a:r>
            <a:r>
              <a:rPr lang="en-US" sz="8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endParaRPr lang="en-US" sz="8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7492" y="3792772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Restoration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 flipV="1">
            <a:off x="1674673" y="3977215"/>
            <a:ext cx="2002819" cy="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09149" y="4260551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Live Plan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Elbow Connector 11"/>
          <p:cNvCxnSpPr>
            <a:stCxn id="8" idx="2"/>
            <a:endCxn id="11" idx="1"/>
          </p:cNvCxnSpPr>
          <p:nvPr/>
        </p:nvCxnSpPr>
        <p:spPr>
          <a:xfrm rot="16200000" flipH="1">
            <a:off x="3595807" y="1731651"/>
            <a:ext cx="158685" cy="5267999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1630924" y="3803903"/>
            <a:ext cx="1107996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Pending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1264762" y="4102300"/>
            <a:ext cx="125950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WAG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Tanggal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Live 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66813" y="2289490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&amp; Setting Device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653" y="2970253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Jadwal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Live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Elbow Connector 16"/>
          <p:cNvCxnSpPr>
            <a:stCxn id="15" idx="2"/>
            <a:endCxn id="16" idx="3"/>
          </p:cNvCxnSpPr>
          <p:nvPr/>
        </p:nvCxnSpPr>
        <p:spPr>
          <a:xfrm rot="5400000">
            <a:off x="4015795" y="341530"/>
            <a:ext cx="496320" cy="5130013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2"/>
            <a:endCxn id="8" idx="0"/>
          </p:cNvCxnSpPr>
          <p:nvPr/>
        </p:nvCxnSpPr>
        <p:spPr>
          <a:xfrm>
            <a:off x="1036801" y="3339139"/>
            <a:ext cx="4349" cy="328983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094033" y="4271577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 Plan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iSeller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1" idx="3"/>
            <a:endCxn id="19" idx="1"/>
          </p:cNvCxnSpPr>
          <p:nvPr/>
        </p:nvCxnSpPr>
        <p:spPr>
          <a:xfrm>
            <a:off x="7633444" y="4444994"/>
            <a:ext cx="2460589" cy="11026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A419B47-5E6E-4A6F-B5DF-F938B4CF35EE}"/>
              </a:ext>
            </a:extLst>
          </p:cNvPr>
          <p:cNvSpPr/>
          <p:nvPr/>
        </p:nvSpPr>
        <p:spPr>
          <a:xfrm>
            <a:off x="7633444" y="4127765"/>
            <a:ext cx="14654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200"/>
            <a:r>
              <a:rPr lang="en-US" sz="800" dirty="0" err="1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800" dirty="0" smtClean="0">
                <a:ln w="0"/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Google Form &amp; Google Spreadsheet</a:t>
            </a:r>
            <a:endParaRPr lang="en-US" sz="8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77492" y="4924382"/>
            <a:ext cx="1324295" cy="368886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Live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Elbow Connector 22"/>
          <p:cNvCxnSpPr>
            <a:stCxn id="19" idx="2"/>
            <a:endCxn id="22" idx="3"/>
          </p:cNvCxnSpPr>
          <p:nvPr/>
        </p:nvCxnSpPr>
        <p:spPr>
          <a:xfrm rot="5400000">
            <a:off x="7644803" y="1997447"/>
            <a:ext cx="468362" cy="5754394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868" y="2161388"/>
            <a:ext cx="1324296" cy="53468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Confirmation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/>
          <p:cNvCxnSpPr>
            <a:stCxn id="6" idx="4"/>
            <a:endCxn id="24" idx="0"/>
          </p:cNvCxnSpPr>
          <p:nvPr/>
        </p:nvCxnSpPr>
        <p:spPr>
          <a:xfrm flipH="1">
            <a:off x="1044016" y="1863030"/>
            <a:ext cx="5663" cy="298358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3"/>
            <a:endCxn id="15" idx="1"/>
          </p:cNvCxnSpPr>
          <p:nvPr/>
        </p:nvCxnSpPr>
        <p:spPr>
          <a:xfrm>
            <a:off x="1706164" y="2428732"/>
            <a:ext cx="4460649" cy="45201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8455" y="5621522"/>
            <a:ext cx="6142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aktifitas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Request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WAG (Tim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ADO,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Ops) &amp;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Komunikasi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personal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Pencatatan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aktifitas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ASANA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batasan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request Trial &amp; Training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Masing-masing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group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update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terkait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onboarding merchant</a:t>
            </a:r>
            <a:endParaRPr lang="en-US" sz="12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506;p3"/>
          <p:cNvSpPr txBox="1"/>
          <p:nvPr/>
        </p:nvSpPr>
        <p:spPr>
          <a:xfrm>
            <a:off x="1452698" y="151986"/>
            <a:ext cx="89905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4AD2F5"/>
              </a:buClr>
              <a:buSzPts val="3200"/>
              <a:defRPr/>
            </a:pP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8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Onboarding </a:t>
            </a:r>
            <a:r>
              <a:rPr lang="en-US" sz="28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8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Reguler</a:t>
            </a:r>
            <a:endParaRPr lang="en-US" sz="2800" kern="0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55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3" name="Google Shape;506;p3"/>
          <p:cNvSpPr txBox="1"/>
          <p:nvPr/>
        </p:nvSpPr>
        <p:spPr>
          <a:xfrm>
            <a:off x="909585" y="200420"/>
            <a:ext cx="97373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4AD2F5"/>
              </a:buClr>
              <a:buSzPts val="3200"/>
              <a:defRPr/>
            </a:pPr>
            <a:r>
              <a:rPr lang="fr-FR" sz="2400" b="1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fr-FR" sz="2400" b="1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 b="1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Existing</a:t>
            </a:r>
            <a:r>
              <a:rPr lang="fr-FR" sz="2400" b="1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fr-FR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fr-FR" sz="24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4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Status</a:t>
            </a:r>
            <a:r>
              <a:rPr lang="fr-FR" sz="24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Maintenance – Merchant </a:t>
            </a:r>
            <a:r>
              <a:rPr lang="fr-FR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lang="fr-FR" sz="11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46193"/>
              </p:ext>
            </p:extLst>
          </p:nvPr>
        </p:nvGraphicFramePr>
        <p:xfrm>
          <a:off x="192150" y="889839"/>
          <a:ext cx="11758412" cy="5728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746"/>
                <a:gridCol w="2318197"/>
                <a:gridCol w="4790941"/>
                <a:gridCol w="2278528"/>
              </a:tblGrid>
              <a:tr h="4507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3333"/>
                          </a:solidFill>
                        </a:rPr>
                        <a:t>ADO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Bisnis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YokkeBiz</a:t>
                      </a:r>
                      <a:r>
                        <a:rPr lang="en-US" sz="1600" b="1" baseline="0" dirty="0" smtClean="0">
                          <a:solidFill>
                            <a:srgbClr val="333333"/>
                          </a:solidFill>
                        </a:rPr>
                        <a:t> Ops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iSeller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2781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155409" y="1638305"/>
            <a:ext cx="1197649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3550" y="1638305"/>
            <a:ext cx="1197649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ADO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9189" y="1638305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73A691F-543B-4633-8201-13603C47240B}"/>
              </a:ext>
            </a:extLst>
          </p:cNvPr>
          <p:cNvSpPr/>
          <p:nvPr/>
        </p:nvSpPr>
        <p:spPr>
          <a:xfrm>
            <a:off x="347287" y="3972948"/>
            <a:ext cx="1996866" cy="17985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Re-Activation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Extend Trial </a:t>
            </a:r>
            <a:r>
              <a:rPr lang="en-US" sz="1100" dirty="0" err="1">
                <a:solidFill>
                  <a:srgbClr val="333333"/>
                </a:solidFill>
              </a:rPr>
              <a:t>Priod</a:t>
            </a:r>
            <a:endParaRPr lang="en-US" sz="1100" dirty="0">
              <a:solidFill>
                <a:srgbClr val="333333"/>
              </a:solidFill>
            </a:endParaRP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Withdrawal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Renewal Subscription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Merchant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 err="1">
                <a:solidFill>
                  <a:srgbClr val="333333"/>
                </a:solidFill>
              </a:rPr>
              <a:t>YokkeBiz</a:t>
            </a:r>
            <a:r>
              <a:rPr lang="en-US" sz="1100" dirty="0">
                <a:solidFill>
                  <a:srgbClr val="333333"/>
                </a:solidFill>
              </a:rPr>
              <a:t> Info Change</a:t>
            </a:r>
          </a:p>
          <a:p>
            <a:pPr defTabSz="1166813">
              <a:lnSpc>
                <a:spcPct val="150000"/>
              </a:lnSpc>
            </a:pPr>
            <a:r>
              <a:rPr lang="en-US" sz="1100" dirty="0">
                <a:solidFill>
                  <a:srgbClr val="333333"/>
                </a:solidFill>
              </a:rPr>
              <a:t>Menu Info Change</a:t>
            </a:r>
            <a:endParaRPr lang="en-ID" sz="1100" dirty="0">
              <a:solidFill>
                <a:srgbClr val="33333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9189" y="2472354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Request Maintenance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Elbow Connector 9"/>
          <p:cNvCxnSpPr>
            <a:stCxn id="5" idx="2"/>
            <a:endCxn id="9" idx="1"/>
          </p:cNvCxnSpPr>
          <p:nvPr/>
        </p:nvCxnSpPr>
        <p:spPr>
          <a:xfrm rot="16200000" flipH="1">
            <a:off x="4481705" y="1358905"/>
            <a:ext cx="610013" cy="2064955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6" idx="2"/>
            <a:endCxn id="9" idx="1"/>
          </p:cNvCxnSpPr>
          <p:nvPr/>
        </p:nvCxnSpPr>
        <p:spPr>
          <a:xfrm rot="16200000" flipH="1">
            <a:off x="3295776" y="172976"/>
            <a:ext cx="610013" cy="4436814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6483482" y="2086377"/>
            <a:ext cx="0" cy="385977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83550" y="2976926"/>
            <a:ext cx="1124342" cy="329478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Elbow Connector 13"/>
          <p:cNvCxnSpPr>
            <a:stCxn id="9" idx="2"/>
            <a:endCxn id="13" idx="3"/>
          </p:cNvCxnSpPr>
          <p:nvPr/>
        </p:nvCxnSpPr>
        <p:spPr>
          <a:xfrm rot="5400000">
            <a:off x="4085068" y="743250"/>
            <a:ext cx="221239" cy="4575590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32953" y="3342382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Maintenance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Elbow Connector 15"/>
          <p:cNvCxnSpPr>
            <a:stCxn id="13" idx="2"/>
            <a:endCxn id="15" idx="1"/>
          </p:cNvCxnSpPr>
          <p:nvPr/>
        </p:nvCxnSpPr>
        <p:spPr>
          <a:xfrm rot="16200000" flipH="1">
            <a:off x="3509330" y="1142795"/>
            <a:ext cx="260014" cy="4587232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161951" y="3342382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Team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iSeller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7261539" y="3566418"/>
            <a:ext cx="2900412" cy="0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161951" y="4125847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/>
          <p:cNvCxnSpPr>
            <a:stCxn id="17" idx="2"/>
            <a:endCxn id="19" idx="0"/>
          </p:cNvCxnSpPr>
          <p:nvPr/>
        </p:nvCxnSpPr>
        <p:spPr>
          <a:xfrm>
            <a:off x="10826244" y="3790454"/>
            <a:ext cx="0" cy="335393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9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3" name="Google Shape;506;p3"/>
          <p:cNvSpPr txBox="1"/>
          <p:nvPr/>
        </p:nvSpPr>
        <p:spPr>
          <a:xfrm>
            <a:off x="1237131" y="227578"/>
            <a:ext cx="94097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4AD2F5"/>
              </a:buClr>
              <a:buSzPts val="3200"/>
              <a:defRPr/>
            </a:pP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Mekanisme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kern="0" dirty="0" err="1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Alur</a:t>
            </a:r>
            <a:r>
              <a:rPr lang="en-US" sz="2400" b="1" kern="0" dirty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Status Maintenance – Service 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US" sz="2400" b="1" kern="0" dirty="0">
              <a:solidFill>
                <a:srgbClr val="4AD2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62379"/>
              </p:ext>
            </p:extLst>
          </p:nvPr>
        </p:nvGraphicFramePr>
        <p:xfrm>
          <a:off x="1621707" y="985375"/>
          <a:ext cx="8746307" cy="5235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292"/>
                <a:gridCol w="2138809"/>
                <a:gridCol w="4420206"/>
              </a:tblGrid>
              <a:tr h="41190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3333"/>
                          </a:solidFill>
                        </a:rPr>
                        <a:t>ADO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Bisnis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3333"/>
                          </a:solidFill>
                        </a:rPr>
                        <a:t>YokkeBiz</a:t>
                      </a:r>
                      <a:r>
                        <a:rPr lang="en-US" sz="1600" b="1" baseline="0" dirty="0" smtClean="0">
                          <a:solidFill>
                            <a:srgbClr val="333333"/>
                          </a:solidFill>
                        </a:rPr>
                        <a:t> Ops</a:t>
                      </a:r>
                      <a:endParaRPr lang="en-US" sz="1600" b="1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48232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84966" y="1638305"/>
            <a:ext cx="1197649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3107" y="1638305"/>
            <a:ext cx="1197649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ADO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8746" y="1638305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Request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</a:t>
            </a:r>
            <a:r>
              <a:rPr lang="en-US" sz="105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8746" y="2472354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Maintenance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Elbow Connector 8"/>
          <p:cNvCxnSpPr>
            <a:stCxn id="5" idx="2"/>
            <a:endCxn id="8" idx="1"/>
          </p:cNvCxnSpPr>
          <p:nvPr/>
        </p:nvCxnSpPr>
        <p:spPr>
          <a:xfrm rot="16200000" flipH="1">
            <a:off x="5911262" y="1358905"/>
            <a:ext cx="610013" cy="2064955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8" idx="1"/>
          </p:cNvCxnSpPr>
          <p:nvPr/>
        </p:nvCxnSpPr>
        <p:spPr>
          <a:xfrm rot="16200000" flipH="1">
            <a:off x="4725333" y="172976"/>
            <a:ext cx="610013" cy="4436814"/>
          </a:xfrm>
          <a:prstGeom prst="bentConnector2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7913039" y="2086377"/>
            <a:ext cx="0" cy="385977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48746" y="3306403"/>
            <a:ext cx="1328586" cy="448072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lang="en-US" sz="105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stCxn id="8" idx="2"/>
            <a:endCxn id="12" idx="0"/>
          </p:cNvCxnSpPr>
          <p:nvPr/>
        </p:nvCxnSpPr>
        <p:spPr>
          <a:xfrm>
            <a:off x="7913039" y="2920426"/>
            <a:ext cx="0" cy="385977"/>
          </a:xfrm>
          <a:prstGeom prst="straightConnector1">
            <a:avLst/>
          </a:prstGeom>
          <a:ln>
            <a:solidFill>
              <a:srgbClr val="33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8774" y="5652111"/>
            <a:ext cx="6142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aktifitas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Request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WAG (Tim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ADO,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Ops) &amp;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Komunikasi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personal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YokkeBiz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Ops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Segala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aktifitas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Maintenance – Merchant Update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tercatat</a:t>
            </a:r>
            <a:endParaRPr lang="en-US" sz="12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Masing-masing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group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update </a:t>
            </a:r>
            <a:r>
              <a:rPr lang="en-US" sz="12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terkait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Maintenance </a:t>
            </a:r>
            <a:r>
              <a:rPr lang="en-US" sz="1200" dirty="0" err="1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maupun</a:t>
            </a:r>
            <a:r>
              <a:rPr lang="en-US" sz="12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 request </a:t>
            </a:r>
            <a:r>
              <a:rPr lang="en-US" sz="12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</a:t>
            </a:r>
          </a:p>
        </p:txBody>
      </p:sp>
    </p:spTree>
    <p:extLst>
      <p:ext uri="{BB962C8B-B14F-4D97-AF65-F5344CB8AC3E}">
        <p14:creationId xmlns:p14="http://schemas.microsoft.com/office/powerpoint/2010/main" val="2687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0" y="955343"/>
            <a:ext cx="11225222" cy="4571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Google Shape;506;p3"/>
          <p:cNvSpPr txBox="1"/>
          <p:nvPr/>
        </p:nvSpPr>
        <p:spPr>
          <a:xfrm>
            <a:off x="1237131" y="227578"/>
            <a:ext cx="94097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4AD2F5"/>
              </a:buClr>
              <a:buSzPts val="3200"/>
              <a:defRPr/>
            </a:pP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Pencatatan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Merchant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ASANA</a:t>
            </a:r>
            <a:endParaRPr lang="en-US" sz="2400" b="1" kern="0" dirty="0">
              <a:solidFill>
                <a:srgbClr val="4AD2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527343"/>
            <a:ext cx="68375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Existing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pencatatan</a:t>
            </a:r>
            <a:r>
              <a:rPr lang="en-US" dirty="0" smtClean="0"/>
              <a:t> </a:t>
            </a:r>
            <a:r>
              <a:rPr lang="en-US" dirty="0" err="1" smtClean="0"/>
              <a:t>Alur</a:t>
            </a:r>
            <a:r>
              <a:rPr lang="en-US" dirty="0" smtClean="0"/>
              <a:t> Onboarding merchant </a:t>
            </a:r>
            <a:r>
              <a:rPr lang="en-US" dirty="0" err="1" smtClean="0"/>
              <a:t>menggunakan</a:t>
            </a:r>
            <a:r>
              <a:rPr lang="en-US" dirty="0" smtClean="0"/>
              <a:t> ASANA</a:t>
            </a:r>
          </a:p>
          <a:p>
            <a:r>
              <a:rPr lang="en-US" dirty="0" err="1" smtClean="0"/>
              <a:t>Keterbatasan</a:t>
            </a:r>
            <a:r>
              <a:rPr lang="en-US" dirty="0" smtClean="0"/>
              <a:t> :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Maks</a:t>
            </a:r>
            <a:r>
              <a:rPr lang="en-US" dirty="0" smtClean="0"/>
              <a:t> 15 user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Keterbatasan</a:t>
            </a:r>
            <a:r>
              <a:rPr lang="en-US" dirty="0" smtClean="0"/>
              <a:t> Field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adaya</a:t>
            </a:r>
            <a:r>
              <a:rPr lang="en-US" dirty="0" smtClean="0"/>
              <a:t> Dashboard Monitoring</a:t>
            </a:r>
          </a:p>
        </p:txBody>
      </p:sp>
    </p:spTree>
    <p:extLst>
      <p:ext uri="{BB962C8B-B14F-4D97-AF65-F5344CB8AC3E}">
        <p14:creationId xmlns:p14="http://schemas.microsoft.com/office/powerpoint/2010/main" val="39345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0EF3C9-48ED-4562-A0EB-581687679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917" y="13648"/>
            <a:ext cx="1523391" cy="941696"/>
          </a:xfrm>
          <a:prstGeom prst="rect">
            <a:avLst/>
          </a:prstGeom>
        </p:spPr>
      </p:pic>
      <p:sp>
        <p:nvSpPr>
          <p:cNvPr id="4" name="Google Shape;506;p3"/>
          <p:cNvSpPr txBox="1"/>
          <p:nvPr/>
        </p:nvSpPr>
        <p:spPr>
          <a:xfrm>
            <a:off x="1237131" y="227578"/>
            <a:ext cx="940978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4AD2F5"/>
              </a:buClr>
              <a:buSzPts val="3200"/>
              <a:defRPr/>
            </a:pP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Kondisi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Existing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Pencatatan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Merchant </a:t>
            </a:r>
            <a:r>
              <a:rPr lang="en-US" sz="2400" b="1" kern="0" dirty="0" err="1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1" kern="0" dirty="0" smtClean="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rPr>
              <a:t> ASANA</a:t>
            </a:r>
            <a:endParaRPr lang="en-US" sz="2400" b="1" kern="0" dirty="0">
              <a:solidFill>
                <a:srgbClr val="4AD2F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4" y="955344"/>
            <a:ext cx="11099638" cy="4899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936777"/>
            <a:ext cx="6837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create merchant </a:t>
            </a:r>
            <a:r>
              <a:rPr lang="en-US" dirty="0" err="1" smtClean="0"/>
              <a:t>pada</a:t>
            </a:r>
            <a:r>
              <a:rPr lang="en-US" dirty="0" smtClean="0"/>
              <a:t> ASANA </a:t>
            </a:r>
            <a:r>
              <a:rPr lang="en-US" dirty="0" err="1" smtClean="0"/>
              <a:t>pada</a:t>
            </a:r>
            <a:r>
              <a:rPr lang="en-US" dirty="0" smtClean="0"/>
              <a:t> state Trial.</a:t>
            </a:r>
          </a:p>
          <a:p>
            <a:r>
              <a:rPr lang="en-US" dirty="0" err="1" smtClean="0"/>
              <a:t>Keterbatasan</a:t>
            </a:r>
            <a:r>
              <a:rPr lang="en-US" dirty="0" smtClean="0"/>
              <a:t> Field </a:t>
            </a:r>
            <a:r>
              <a:rPr lang="en-US" dirty="0" err="1" smtClean="0"/>
              <a:t>pada</a:t>
            </a:r>
            <a:r>
              <a:rPr lang="en-US" dirty="0" smtClean="0"/>
              <a:t> ASANA yang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di input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ASANA</a:t>
            </a:r>
          </a:p>
        </p:txBody>
      </p:sp>
    </p:spTree>
    <p:extLst>
      <p:ext uri="{BB962C8B-B14F-4D97-AF65-F5344CB8AC3E}">
        <p14:creationId xmlns:p14="http://schemas.microsoft.com/office/powerpoint/2010/main" val="236512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Yokke 1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1853</Words>
  <Application>Microsoft Office PowerPoint</Application>
  <PresentationFormat>Widescreen</PresentationFormat>
  <Paragraphs>546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맑은 고딕</vt:lpstr>
      <vt:lpstr>Arial</vt:lpstr>
      <vt:lpstr>Bahnschrift</vt:lpstr>
      <vt:lpstr>Calibri</vt:lpstr>
      <vt:lpstr>Times New Roman</vt:lpstr>
      <vt:lpstr>Verdana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Rizka Gusmadya</dc:creator>
  <cp:lastModifiedBy>Microsoft account</cp:lastModifiedBy>
  <cp:revision>91</cp:revision>
  <dcterms:created xsi:type="dcterms:W3CDTF">2021-06-14T08:14:44Z</dcterms:created>
  <dcterms:modified xsi:type="dcterms:W3CDTF">2022-12-20T11:02:38Z</dcterms:modified>
</cp:coreProperties>
</file>